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7"/>
  </p:notesMasterIdLst>
  <p:sldIdLst>
    <p:sldId id="256" r:id="rId2"/>
    <p:sldId id="283" r:id="rId3"/>
    <p:sldId id="284" r:id="rId4"/>
    <p:sldId id="282" r:id="rId5"/>
    <p:sldId id="259" r:id="rId6"/>
    <p:sldId id="260" r:id="rId7"/>
    <p:sldId id="261" r:id="rId8"/>
    <p:sldId id="262" r:id="rId9"/>
    <p:sldId id="285" r:id="rId10"/>
    <p:sldId id="264" r:id="rId11"/>
    <p:sldId id="265" r:id="rId12"/>
    <p:sldId id="266" r:id="rId13"/>
    <p:sldId id="279" r:id="rId14"/>
    <p:sldId id="270" r:id="rId15"/>
    <p:sldId id="272" r:id="rId16"/>
    <p:sldId id="267" r:id="rId17"/>
    <p:sldId id="269" r:id="rId18"/>
    <p:sldId id="268" r:id="rId19"/>
    <p:sldId id="271" r:id="rId20"/>
    <p:sldId id="273" r:id="rId21"/>
    <p:sldId id="275" r:id="rId22"/>
    <p:sldId id="278" r:id="rId23"/>
    <p:sldId id="274" r:id="rId24"/>
    <p:sldId id="276" r:id="rId25"/>
    <p:sldId id="277" r:id="rId26"/>
  </p:sldIdLst>
  <p:sldSz cx="9144000" cy="6858000" type="screen4x3"/>
  <p:notesSz cx="6858000" cy="9144000"/>
  <p:photoAlbum/>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2" autoAdjust="0"/>
    <p:restoredTop sz="94660"/>
  </p:normalViewPr>
  <p:slideViewPr>
    <p:cSldViewPr>
      <p:cViewPr>
        <p:scale>
          <a:sx n="100" d="100"/>
          <a:sy n="100" d="100"/>
        </p:scale>
        <p:origin x="-11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C6BBD-A280-4223-B230-B08E14F6AA75}" type="datetimeFigureOut">
              <a:rPr lang="ru-RU" smtClean="0"/>
              <a:t>28.11.2016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A46954-FF57-4F76-A844-269E92D6E759}" type="slidenum">
              <a:rPr lang="ru-RU" smtClean="0"/>
              <a:t>‹#›</a:t>
            </a:fld>
            <a:endParaRPr lang="ru-RU"/>
          </a:p>
        </p:txBody>
      </p:sp>
    </p:spTree>
    <p:extLst>
      <p:ext uri="{BB962C8B-B14F-4D97-AF65-F5344CB8AC3E}">
        <p14:creationId xmlns:p14="http://schemas.microsoft.com/office/powerpoint/2010/main" val="215007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A46954-FF57-4F76-A844-269E92D6E759}" type="slidenum">
              <a:rPr lang="ru-RU" smtClean="0"/>
              <a:t>24</a:t>
            </a:fld>
            <a:endParaRPr lang="ru-RU"/>
          </a:p>
        </p:txBody>
      </p:sp>
    </p:spTree>
    <p:extLst>
      <p:ext uri="{BB962C8B-B14F-4D97-AF65-F5344CB8AC3E}">
        <p14:creationId xmlns:p14="http://schemas.microsoft.com/office/powerpoint/2010/main" val="363035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80E06634-251F-4BC1-B3C6-6AE2398818B1}" type="datetimeFigureOut">
              <a:rPr lang="ru-RU" smtClean="0"/>
              <a:t>28.11.2016</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0E06634-251F-4BC1-B3C6-6AE2398818B1}" type="datetimeFigureOut">
              <a:rPr lang="ru-RU" smtClean="0"/>
              <a:t>28.11.2016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0E06634-251F-4BC1-B3C6-6AE2398818B1}" type="datetimeFigureOut">
              <a:rPr lang="ru-RU" smtClean="0"/>
              <a:t>28.11.2016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0E06634-251F-4BC1-B3C6-6AE2398818B1}" type="datetimeFigureOut">
              <a:rPr lang="ru-RU" smtClean="0"/>
              <a:t>28.11.2016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80E06634-251F-4BC1-B3C6-6AE2398818B1}" type="datetimeFigureOut">
              <a:rPr lang="ru-RU" smtClean="0"/>
              <a:t>28.11.2016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0E06634-251F-4BC1-B3C6-6AE2398818B1}" type="datetimeFigureOut">
              <a:rPr lang="ru-RU" smtClean="0"/>
              <a:t>28.11.2016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80E06634-251F-4BC1-B3C6-6AE2398818B1}" type="datetimeFigureOut">
              <a:rPr lang="ru-RU" smtClean="0"/>
              <a:t>28.11.2016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80E06634-251F-4BC1-B3C6-6AE2398818B1}" type="datetimeFigureOut">
              <a:rPr lang="ru-RU" smtClean="0"/>
              <a:t>28.11.2016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06634-251F-4BC1-B3C6-6AE2398818B1}" type="datetimeFigureOut">
              <a:rPr lang="ru-RU" smtClean="0"/>
              <a:t>28.11.2016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0E06634-251F-4BC1-B3C6-6AE2398818B1}" type="datetimeFigureOut">
              <a:rPr lang="ru-RU" smtClean="0"/>
              <a:t>28.11.2016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B6481AD-3C8A-4A9D-BD71-0B03275961E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80E06634-251F-4BC1-B3C6-6AE2398818B1}" type="datetimeFigureOut">
              <a:rPr lang="ru-RU" smtClean="0"/>
              <a:t>28.11.2016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1B6481AD-3C8A-4A9D-BD71-0B03275961E3}"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0E06634-251F-4BC1-B3C6-6AE2398818B1}" type="datetimeFigureOut">
              <a:rPr lang="ru-RU" smtClean="0"/>
              <a:t>28.11.2016</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B6481AD-3C8A-4A9D-BD71-0B03275961E3}"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 Id="rId5" Type="http://schemas.openxmlformats.org/officeDocument/2006/relationships/image" Target="../media/image31.emf"/><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emf"/><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Фотоальбом</a:t>
            </a:r>
            <a:endParaRPr lang="ru-RU" dirty="0"/>
          </a:p>
        </p:txBody>
      </p:sp>
      <p:sp>
        <p:nvSpPr>
          <p:cNvPr id="3" name="Подзаголовок 2"/>
          <p:cNvSpPr>
            <a:spLocks noGrp="1"/>
          </p:cNvSpPr>
          <p:nvPr>
            <p:ph type="subTitle" idx="1"/>
          </p:nvPr>
        </p:nvSpPr>
        <p:spPr/>
        <p:txBody>
          <a:bodyPr/>
          <a:lstStyle/>
          <a:p>
            <a:r>
              <a:rPr lang="ru-RU" smtClean="0"/>
              <a:t>толя</a:t>
            </a:r>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 y="232429"/>
            <a:ext cx="8791575" cy="653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6212" y="2420888"/>
            <a:ext cx="8644259"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7200" b="1" cap="none" spc="50" dirty="0" smtClean="0">
                <a:ln w="11430"/>
                <a:solidFill>
                  <a:srgbClr val="FF0000"/>
                </a:solidFill>
                <a:effectLst>
                  <a:outerShdw blurRad="76200" dist="50800" dir="5400000" algn="tl" rotWithShape="0">
                    <a:srgbClr val="000000">
                      <a:alpha val="65000"/>
                    </a:srgbClr>
                  </a:outerShdw>
                </a:effectLst>
                <a:latin typeface="Georgia" pitchFamily="18" charset="0"/>
              </a:rPr>
              <a:t>ИМЯ КУБАНИ</a:t>
            </a:r>
            <a:endParaRPr lang="ru-RU" sz="7200" b="1" cap="none" spc="50" dirty="0">
              <a:ln w="11430"/>
              <a:solidFill>
                <a:srgbClr val="FF0000"/>
              </a:solidFill>
              <a:effectLst>
                <a:outerShdw blurRad="76200" dist="50800" dir="5400000" algn="tl" rotWithShape="0">
                  <a:srgbClr val="000000">
                    <a:alpha val="65000"/>
                  </a:srgbClr>
                </a:outerShdw>
              </a:effectLst>
              <a:latin typeface="Georgia" pitchFamily="18" charset="0"/>
            </a:endParaRPr>
          </a:p>
        </p:txBody>
      </p:sp>
      <p:sp>
        <p:nvSpPr>
          <p:cNvPr id="5" name="Прямоугольник 4"/>
          <p:cNvSpPr/>
          <p:nvPr/>
        </p:nvSpPr>
        <p:spPr>
          <a:xfrm>
            <a:off x="15652" y="232429"/>
            <a:ext cx="905889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b="1" cap="none" spc="50" dirty="0" smtClean="0">
                <a:ln w="11430"/>
                <a:solidFill>
                  <a:srgbClr val="FF0000"/>
                </a:solidFill>
                <a:effectLst>
                  <a:outerShdw blurRad="76200" dist="50800" dir="5400000" algn="tl" rotWithShape="0">
                    <a:srgbClr val="000000">
                      <a:alpha val="65000"/>
                    </a:srgbClr>
                  </a:outerShdw>
                </a:effectLst>
                <a:latin typeface="Georgia" pitchFamily="18" charset="0"/>
              </a:rPr>
              <a:t>Поисково-просветительская</a:t>
            </a:r>
          </a:p>
          <a:p>
            <a:pPr algn="ctr"/>
            <a:r>
              <a:rPr lang="ru-RU" sz="4400" b="1" spc="50" dirty="0" smtClean="0">
                <a:ln w="11430"/>
                <a:solidFill>
                  <a:srgbClr val="FF0000"/>
                </a:solidFill>
                <a:effectLst>
                  <a:outerShdw blurRad="76200" dist="50800" dir="5400000" algn="tl" rotWithShape="0">
                    <a:srgbClr val="000000">
                      <a:alpha val="65000"/>
                    </a:srgbClr>
                  </a:outerShdw>
                </a:effectLst>
                <a:latin typeface="Georgia" pitchFamily="18" charset="0"/>
              </a:rPr>
              <a:t>ЭКСПЕДИЦИЯ</a:t>
            </a:r>
            <a:endParaRPr lang="ru-RU" sz="4800" b="1" cap="none" spc="50" dirty="0">
              <a:ln w="11430"/>
              <a:solidFill>
                <a:srgbClr val="FF0000"/>
              </a:solidFill>
              <a:effectLst>
                <a:outerShdw blurRad="76200" dist="50800" dir="5400000" algn="tl" rotWithShape="0">
                  <a:srgbClr val="000000">
                    <a:alpha val="65000"/>
                  </a:srgbClr>
                </a:outerShdw>
              </a:effectLst>
              <a:latin typeface="Georgia" pitchFamily="18" charset="0"/>
            </a:endParaRPr>
          </a:p>
        </p:txBody>
      </p:sp>
      <p:sp>
        <p:nvSpPr>
          <p:cNvPr id="6" name="TextBox 5"/>
          <p:cNvSpPr txBox="1"/>
          <p:nvPr/>
        </p:nvSpPr>
        <p:spPr>
          <a:xfrm>
            <a:off x="2249463" y="5949280"/>
            <a:ext cx="5112568" cy="738664"/>
          </a:xfrm>
          <a:prstGeom prst="rect">
            <a:avLst/>
          </a:prstGeom>
          <a:noFill/>
        </p:spPr>
        <p:txBody>
          <a:bodyPr wrap="square" rtlCol="0">
            <a:spAutoFit/>
          </a:bodyPr>
          <a:lstStyle/>
          <a:p>
            <a:pPr algn="ctr"/>
            <a:r>
              <a:rPr lang="ru-RU" sz="2800" dirty="0" smtClean="0">
                <a:ln>
                  <a:solidFill>
                    <a:srgbClr val="C00000"/>
                  </a:solidFill>
                </a:ln>
                <a:solidFill>
                  <a:srgbClr val="FF0000"/>
                </a:solidFill>
              </a:rPr>
              <a:t>МБОУ ООШ № </a:t>
            </a:r>
            <a:r>
              <a:rPr lang="ru-RU" sz="2800" dirty="0" smtClean="0">
                <a:ln>
                  <a:solidFill>
                    <a:srgbClr val="C00000"/>
                  </a:solidFill>
                </a:ln>
                <a:solidFill>
                  <a:srgbClr val="FF0000"/>
                </a:solidFill>
                <a:latin typeface="Times New Roman" pitchFamily="18" charset="0"/>
                <a:cs typeface="Times New Roman" pitchFamily="18" charset="0"/>
              </a:rPr>
              <a:t>24</a:t>
            </a:r>
          </a:p>
          <a:p>
            <a:pPr algn="ctr"/>
            <a:r>
              <a:rPr lang="ru-RU" sz="1400" dirty="0" smtClean="0">
                <a:latin typeface="Times New Roman" pitchFamily="18" charset="0"/>
                <a:cs typeface="Times New Roman" pitchFamily="18" charset="0"/>
              </a:rPr>
              <a:t>            Геленджик 2016 г.</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295882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9392"/>
            <a:ext cx="8229600" cy="64807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cs typeface="Times New Roman" pitchFamily="18" charset="0"/>
              </a:rPr>
              <a:t>Выпускной 10 класс</a:t>
            </a:r>
            <a:endParaRPr lang="ru-RU" sz="3600" b="1" dirty="0">
              <a:ln w="11430">
                <a:solidFill>
                  <a:srgbClr val="C00000"/>
                </a:solidFill>
              </a:ln>
              <a:solidFill>
                <a:srgbClr val="FF0000"/>
              </a:solidFill>
              <a:effectLst>
                <a:outerShdw blurRad="50800" dist="39000" dir="5460000" algn="tl">
                  <a:srgbClr val="000000">
                    <a:alpha val="38000"/>
                  </a:srgbClr>
                </a:outerShdw>
              </a:effectLst>
              <a:latin typeface="Georgia" pitchFamily="18" charset="0"/>
              <a:cs typeface="Times New Roman" pitchFamily="18"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4603826" cy="318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78858" y="1396921"/>
            <a:ext cx="3158808" cy="484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25298" y="909314"/>
            <a:ext cx="3312368" cy="523220"/>
          </a:xfrm>
          <a:prstGeom prst="rect">
            <a:avLst/>
          </a:prstGeom>
          <a:noFill/>
        </p:spPr>
        <p:txBody>
          <a:bodyPr wrap="square" rtlCol="0">
            <a:spAutoFit/>
          </a:bodyPr>
          <a:lstStyle/>
          <a:p>
            <a:pPr algn="ctr"/>
            <a:r>
              <a:rPr lang="ru-RU" sz="1400" i="1" dirty="0" smtClean="0">
                <a:latin typeface="Times New Roman" pitchFamily="18" charset="0"/>
                <a:cs typeface="Times New Roman" pitchFamily="18" charset="0"/>
              </a:rPr>
              <a:t>на фото справа</a:t>
            </a:r>
          </a:p>
          <a:p>
            <a:pPr algn="ctr"/>
            <a:r>
              <a:rPr lang="ru-RU" sz="1400" i="1" dirty="0" smtClean="0">
                <a:latin typeface="Times New Roman" pitchFamily="18" charset="0"/>
                <a:cs typeface="Times New Roman" pitchFamily="18" charset="0"/>
              </a:rPr>
              <a:t>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Цыганков Сергей и </a:t>
            </a:r>
            <a:r>
              <a:rPr lang="ru-RU" sz="1400" i="1" dirty="0" err="1" smtClean="0">
                <a:effectLst>
                  <a:outerShdw blurRad="38100" dist="38100" dir="2700000" algn="tl">
                    <a:srgbClr val="000000">
                      <a:alpha val="43137"/>
                    </a:srgbClr>
                  </a:outerShdw>
                </a:effectLst>
                <a:latin typeface="Times New Roman" pitchFamily="18" charset="0"/>
                <a:cs typeface="Times New Roman" pitchFamily="18" charset="0"/>
              </a:rPr>
              <a:t>Ревва</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 Ирина</a:t>
            </a:r>
            <a:endParaRPr lang="ru-RU" sz="14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366098" y="3933056"/>
            <a:ext cx="5713714" cy="2677656"/>
          </a:xfrm>
          <a:prstGeom prst="rect">
            <a:avLst/>
          </a:prstGeom>
          <a:noFill/>
        </p:spPr>
        <p:txBody>
          <a:bodyPr wrap="square" rtlCol="0">
            <a:spAutoFit/>
          </a:bodyPr>
          <a:lstStyle/>
          <a:p>
            <a:r>
              <a:rPr lang="ru-RU" sz="1400" i="1" dirty="0" smtClean="0">
                <a:latin typeface="Times New Roman" pitchFamily="18" charset="0"/>
                <a:cs typeface="Times New Roman" pitchFamily="18" charset="0"/>
              </a:rPr>
              <a:t>Для меня ты Серёжкой останешься,   Шла к машине она через силу-</a:t>
            </a:r>
          </a:p>
          <a:p>
            <a:r>
              <a:rPr lang="ru-RU" sz="1400" i="1" dirty="0" smtClean="0">
                <a:latin typeface="Times New Roman" pitchFamily="18" charset="0"/>
                <a:cs typeface="Times New Roman" pitchFamily="18" charset="0"/>
              </a:rPr>
              <a:t>Просто мальчиком с чубом кудрявым.  Ты приехал, увы, не живым…</a:t>
            </a:r>
          </a:p>
          <a:p>
            <a:r>
              <a:rPr lang="ru-RU" sz="1400" i="1" dirty="0" smtClean="0">
                <a:latin typeface="Times New Roman" pitchFamily="18" charset="0"/>
                <a:cs typeface="Times New Roman" pitchFamily="18" charset="0"/>
              </a:rPr>
              <a:t>Прибегал ты , пальто на распашку,     Мог ты сделать кого-то</a:t>
            </a:r>
          </a:p>
          <a:p>
            <a:r>
              <a:rPr lang="ru-RU" sz="1400" i="1" dirty="0" smtClean="0">
                <a:latin typeface="Times New Roman" pitchFamily="18" charset="0"/>
                <a:cs typeface="Times New Roman" pitchFamily="18" charset="0"/>
              </a:rPr>
              <a:t>И уроки учил вместе с мамой.                                              счастливым,                     </a:t>
            </a:r>
          </a:p>
          <a:p>
            <a:r>
              <a:rPr lang="ru-RU" sz="1400" i="1" dirty="0" smtClean="0">
                <a:latin typeface="Times New Roman" pitchFamily="18" charset="0"/>
                <a:cs typeface="Times New Roman" pitchFamily="18" charset="0"/>
              </a:rPr>
              <a:t>Говорят, хорошо рисовал ты,               Но навечно на камне застыл. </a:t>
            </a:r>
          </a:p>
          <a:p>
            <a:r>
              <a:rPr lang="ru-RU" sz="1400" i="1" dirty="0" smtClean="0">
                <a:latin typeface="Times New Roman" pitchFamily="18" charset="0"/>
                <a:cs typeface="Times New Roman" pitchFamily="18" charset="0"/>
              </a:rPr>
              <a:t>И стихи неплохие писал.                        Твой портрет, он заставил </a:t>
            </a:r>
          </a:p>
          <a:p>
            <a:r>
              <a:rPr lang="ru-RU" sz="1400" i="1" dirty="0" smtClean="0">
                <a:latin typeface="Times New Roman" pitchFamily="18" charset="0"/>
                <a:cs typeface="Times New Roman" pitchFamily="18" charset="0"/>
              </a:rPr>
              <a:t>Мог поэтом бы стать, </a:t>
            </a:r>
            <a:r>
              <a:rPr lang="ru-RU" sz="1400" i="1" dirty="0">
                <a:latin typeface="Times New Roman" pitchFamily="18" charset="0"/>
                <a:cs typeface="Times New Roman" pitchFamily="18" charset="0"/>
              </a:rPr>
              <a:t>музыкантом, </a:t>
            </a:r>
            <a:r>
              <a:rPr lang="ru-RU" sz="1400" i="1" dirty="0" smtClean="0">
                <a:latin typeface="Times New Roman" pitchFamily="18" charset="0"/>
                <a:cs typeface="Times New Roman" pitchFamily="18" charset="0"/>
              </a:rPr>
              <a:t>                                       невольно </a:t>
            </a:r>
          </a:p>
          <a:p>
            <a:r>
              <a:rPr lang="ru-RU" sz="1400" i="1" dirty="0" smtClean="0">
                <a:latin typeface="Times New Roman" pitchFamily="18" charset="0"/>
                <a:cs typeface="Times New Roman" pitchFamily="18" charset="0"/>
              </a:rPr>
              <a:t>Но не тем, ни другим ты не стал.      Еще раз пережить эту боль.</a:t>
            </a:r>
          </a:p>
          <a:p>
            <a:r>
              <a:rPr lang="ru-RU" sz="1400" i="1" dirty="0" smtClean="0">
                <a:latin typeface="Times New Roman" pitchFamily="18" charset="0"/>
                <a:cs typeface="Times New Roman" pitchFamily="18" charset="0"/>
              </a:rPr>
              <a:t>Надо ж было такому случиться!        И выходит, что здесь, </a:t>
            </a:r>
          </a:p>
          <a:p>
            <a:r>
              <a:rPr lang="ru-RU" sz="1400" i="1" dirty="0" smtClean="0">
                <a:latin typeface="Times New Roman" pitchFamily="18" charset="0"/>
                <a:cs typeface="Times New Roman" pitchFamily="18" charset="0"/>
              </a:rPr>
              <a:t>Я увиделась снова с тобой –                             на кладбищенском поле, </a:t>
            </a:r>
          </a:p>
          <a:p>
            <a:r>
              <a:rPr lang="ru-RU" sz="1400" i="1" dirty="0" smtClean="0">
                <a:latin typeface="Times New Roman" pitchFamily="18" charset="0"/>
                <a:cs typeface="Times New Roman" pitchFamily="18" charset="0"/>
              </a:rPr>
              <a:t>Твоя мать, как подбитая птица,         Повстречались мы снова с тобой.</a:t>
            </a:r>
          </a:p>
          <a:p>
            <a:r>
              <a:rPr lang="ru-RU" sz="1400" i="1" dirty="0" smtClean="0">
                <a:latin typeface="Times New Roman" pitchFamily="18" charset="0"/>
                <a:cs typeface="Times New Roman" pitchFamily="18" charset="0"/>
              </a:rPr>
              <a:t>В чёрном вся и с седой головой,</a:t>
            </a:r>
            <a:endParaRPr lang="ru-RU"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420374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504056"/>
          </a:xfrm>
          <a:ln>
            <a:noFill/>
          </a:ln>
        </p:spPr>
        <p:txBody>
          <a:bodyPr>
            <a:noAutofit/>
          </a:bodyPr>
          <a:lstStyle/>
          <a:p>
            <a:pPr algn="ctr"/>
            <a:r>
              <a:rPr lang="ru-RU" sz="3600" dirty="0" smtClean="0">
                <a:solidFill>
                  <a:srgbClr val="FF0000"/>
                </a:solidFill>
                <a:effectLst>
                  <a:outerShdw blurRad="38100" dist="38100" dir="2700000" algn="tl">
                    <a:srgbClr val="000000">
                      <a:alpha val="43137"/>
                    </a:srgbClr>
                  </a:outerShdw>
                </a:effectLst>
                <a:latin typeface="Georgia" pitchFamily="18" charset="0"/>
              </a:rPr>
              <a:t>Юношеские годы</a:t>
            </a:r>
            <a:endParaRPr lang="ru-RU" sz="3600" dirty="0">
              <a:solidFill>
                <a:srgbClr val="FF0000"/>
              </a:solidFill>
              <a:effectLst>
                <a:outerShdw blurRad="38100" dist="38100" dir="2700000" algn="tl">
                  <a:srgbClr val="000000">
                    <a:alpha val="43137"/>
                  </a:srgbClr>
                </a:outerShdw>
              </a:effectLst>
              <a:latin typeface="Georgia" pitchFamily="18" charset="0"/>
            </a:endParaRPr>
          </a:p>
        </p:txBody>
      </p:sp>
      <p:sp>
        <p:nvSpPr>
          <p:cNvPr id="4" name="Объект 3"/>
          <p:cNvSpPr>
            <a:spLocks noGrp="1"/>
          </p:cNvSpPr>
          <p:nvPr>
            <p:ph sz="half" idx="2"/>
          </p:nvPr>
        </p:nvSpPr>
        <p:spPr>
          <a:xfrm>
            <a:off x="3275856" y="2348880"/>
            <a:ext cx="5868144" cy="2455359"/>
          </a:xfrm>
        </p:spPr>
        <p:txBody>
          <a:bodyPr>
            <a:normAutofit fontScale="25000" lnSpcReduction="20000"/>
          </a:bodyPr>
          <a:lstStyle/>
          <a:p>
            <a:pPr marL="0" indent="0">
              <a:buNone/>
            </a:pPr>
            <a:r>
              <a:rPr lang="ru-RU" sz="5600" dirty="0" smtClean="0">
                <a:latin typeface="Georgia" pitchFamily="18" charset="0"/>
              </a:rPr>
              <a:t>            После школы Сергей учился на факультете экономики </a:t>
            </a:r>
          </a:p>
          <a:p>
            <a:pPr marL="0" indent="0">
              <a:buNone/>
            </a:pPr>
            <a:r>
              <a:rPr lang="ru-RU" sz="5600" dirty="0" smtClean="0">
                <a:latin typeface="Georgia" pitchFamily="18" charset="0"/>
              </a:rPr>
              <a:t>Кубанского </a:t>
            </a:r>
            <a:r>
              <a:rPr lang="ru-RU" sz="5600" dirty="0">
                <a:latin typeface="Georgia" pitchFamily="18" charset="0"/>
              </a:rPr>
              <a:t>университета. </a:t>
            </a:r>
            <a:r>
              <a:rPr lang="ru-RU" sz="5600" dirty="0" smtClean="0">
                <a:latin typeface="Georgia" pitchFamily="18" charset="0"/>
              </a:rPr>
              <a:t>Работал в совхозе </a:t>
            </a:r>
            <a:r>
              <a:rPr lang="ru-RU" sz="5600" dirty="0">
                <a:latin typeface="Georgia" pitchFamily="18" charset="0"/>
              </a:rPr>
              <a:t>«</a:t>
            </a:r>
            <a:r>
              <a:rPr lang="ru-RU" sz="5600" dirty="0" smtClean="0">
                <a:latin typeface="Georgia" pitchFamily="18" charset="0"/>
              </a:rPr>
              <a:t>Архипо-</a:t>
            </a:r>
            <a:r>
              <a:rPr lang="ru-RU" sz="5600" dirty="0" err="1" smtClean="0">
                <a:latin typeface="Georgia" pitchFamily="18" charset="0"/>
              </a:rPr>
              <a:t>Осиповский</a:t>
            </a:r>
            <a:r>
              <a:rPr lang="ru-RU" sz="5600" dirty="0" smtClean="0">
                <a:latin typeface="Georgia" pitchFamily="18" charset="0"/>
              </a:rPr>
              <a:t>»   </a:t>
            </a:r>
          </a:p>
          <a:p>
            <a:pPr marL="0" indent="0">
              <a:buNone/>
            </a:pPr>
            <a:r>
              <a:rPr lang="ru-RU" sz="5600" dirty="0">
                <a:latin typeface="Georgia" pitchFamily="18" charset="0"/>
              </a:rPr>
              <a:t> </a:t>
            </a:r>
            <a:r>
              <a:rPr lang="ru-RU" sz="5600" dirty="0" smtClean="0">
                <a:latin typeface="Georgia" pitchFamily="18" charset="0"/>
              </a:rPr>
              <a:t>дублёром экономиста. Улыбчивый, ясноглазый,</a:t>
            </a:r>
            <a:r>
              <a:rPr lang="ru-RU" sz="5600" dirty="0">
                <a:latin typeface="Georgia" pitchFamily="18" charset="0"/>
              </a:rPr>
              <a:t> </a:t>
            </a:r>
            <a:r>
              <a:rPr lang="ru-RU" sz="5600" dirty="0" smtClean="0">
                <a:latin typeface="Georgia" pitchFamily="18" charset="0"/>
              </a:rPr>
              <a:t>внимательный к </a:t>
            </a:r>
          </a:p>
          <a:p>
            <a:pPr marL="0" indent="0">
              <a:buNone/>
            </a:pPr>
            <a:r>
              <a:rPr lang="ru-RU" sz="5600" dirty="0" smtClean="0">
                <a:latin typeface="Georgia" pitchFamily="18" charset="0"/>
              </a:rPr>
              <a:t>людям</a:t>
            </a:r>
            <a:r>
              <a:rPr lang="ru-RU" sz="5600" dirty="0">
                <a:latin typeface="Georgia" pitchFamily="18" charset="0"/>
              </a:rPr>
              <a:t>, </a:t>
            </a:r>
            <a:r>
              <a:rPr lang="ru-RU" sz="5600" dirty="0" smtClean="0">
                <a:latin typeface="Georgia" pitchFamily="18" charset="0"/>
              </a:rPr>
              <a:t>общительный, он крепко мальчишеской  дорожил </a:t>
            </a:r>
            <a:r>
              <a:rPr lang="ru-RU" sz="5600" dirty="0" err="1" smtClean="0">
                <a:latin typeface="Georgia" pitchFamily="18" charset="0"/>
              </a:rPr>
              <a:t>друж</a:t>
            </a:r>
            <a:r>
              <a:rPr lang="ru-RU" sz="5600" dirty="0" smtClean="0">
                <a:latin typeface="Georgia" pitchFamily="18" charset="0"/>
              </a:rPr>
              <a:t>-</a:t>
            </a:r>
          </a:p>
          <a:p>
            <a:pPr marL="0" indent="0">
              <a:buNone/>
            </a:pPr>
            <a:r>
              <a:rPr lang="ru-RU" sz="5600" dirty="0" smtClean="0">
                <a:latin typeface="Georgia" pitchFamily="18" charset="0"/>
              </a:rPr>
              <a:t>бой.</a:t>
            </a:r>
            <a:r>
              <a:rPr lang="ru-RU" sz="5600" dirty="0">
                <a:latin typeface="Georgia" pitchFamily="18" charset="0"/>
              </a:rPr>
              <a:t> </a:t>
            </a:r>
            <a:r>
              <a:rPr lang="ru-RU" sz="5600" dirty="0" smtClean="0">
                <a:latin typeface="Georgia" pitchFamily="18" charset="0"/>
              </a:rPr>
              <a:t>Самыми </a:t>
            </a:r>
            <a:r>
              <a:rPr lang="ru-RU" sz="5600" dirty="0">
                <a:latin typeface="Georgia" pitchFamily="18" charset="0"/>
              </a:rPr>
              <a:t>первыми его друзьями были Сергей Угрюмов </a:t>
            </a:r>
            <a:r>
              <a:rPr lang="ru-RU" sz="5600" dirty="0" smtClean="0">
                <a:latin typeface="Georgia" pitchFamily="18" charset="0"/>
              </a:rPr>
              <a:t>и  </a:t>
            </a:r>
          </a:p>
          <a:p>
            <a:pPr marL="0" indent="0">
              <a:buNone/>
            </a:pPr>
            <a:r>
              <a:rPr lang="ru-RU" sz="5600" dirty="0" smtClean="0">
                <a:latin typeface="Georgia" pitchFamily="18" charset="0"/>
              </a:rPr>
              <a:t>Олег </a:t>
            </a:r>
            <a:r>
              <a:rPr lang="ru-RU" sz="5600" dirty="0">
                <a:latin typeface="Georgia" pitchFamily="18" charset="0"/>
              </a:rPr>
              <a:t>Воробьёв. </a:t>
            </a:r>
            <a:r>
              <a:rPr lang="ru-RU" sz="5600" dirty="0" smtClean="0">
                <a:latin typeface="Georgia" pitchFamily="18" charset="0"/>
              </a:rPr>
              <a:t>Вместе </a:t>
            </a:r>
            <a:r>
              <a:rPr lang="ru-RU" sz="5600" dirty="0">
                <a:latin typeface="Georgia" pitchFamily="18" charset="0"/>
              </a:rPr>
              <a:t>с ними </a:t>
            </a:r>
            <a:r>
              <a:rPr lang="ru-RU" sz="5600" dirty="0" smtClean="0">
                <a:latin typeface="Georgia" pitchFamily="18" charset="0"/>
              </a:rPr>
              <a:t>в большой </a:t>
            </a:r>
            <a:r>
              <a:rPr lang="ru-RU" sz="5600" dirty="0" err="1" smtClean="0">
                <a:latin typeface="Georgia" pitchFamily="18" charset="0"/>
              </a:rPr>
              <a:t>дружой</a:t>
            </a:r>
            <a:r>
              <a:rPr lang="ru-RU" sz="5600" dirty="0" smtClean="0">
                <a:latin typeface="Georgia" pitchFamily="18" charset="0"/>
              </a:rPr>
              <a:t> </a:t>
            </a:r>
            <a:r>
              <a:rPr lang="ru-RU" sz="5600" dirty="0">
                <a:latin typeface="Georgia" pitchFamily="18" charset="0"/>
              </a:rPr>
              <a:t>ватаге вырастали </a:t>
            </a:r>
            <a:endParaRPr lang="ru-RU" sz="5600" dirty="0" smtClean="0">
              <a:latin typeface="Georgia" pitchFamily="18" charset="0"/>
            </a:endParaRPr>
          </a:p>
          <a:p>
            <a:pPr marL="0" indent="0">
              <a:buNone/>
            </a:pPr>
            <a:r>
              <a:rPr lang="ru-RU" sz="5600" dirty="0" smtClean="0">
                <a:latin typeface="Georgia" pitchFamily="18" charset="0"/>
              </a:rPr>
              <a:t>тогда Алексей </a:t>
            </a:r>
            <a:r>
              <a:rPr lang="ru-RU" sz="5600" dirty="0" err="1" smtClean="0">
                <a:latin typeface="Georgia" pitchFamily="18" charset="0"/>
              </a:rPr>
              <a:t>Липовецкий</a:t>
            </a:r>
            <a:r>
              <a:rPr lang="ru-RU" sz="5600" dirty="0" smtClean="0">
                <a:latin typeface="Georgia" pitchFamily="18" charset="0"/>
              </a:rPr>
              <a:t> (начальник Архипо-</a:t>
            </a:r>
            <a:r>
              <a:rPr lang="ru-RU" sz="5600" dirty="0" err="1" smtClean="0">
                <a:latin typeface="Georgia" pitchFamily="18" charset="0"/>
              </a:rPr>
              <a:t>Осиповского</a:t>
            </a:r>
            <a:r>
              <a:rPr lang="ru-RU" sz="5600" dirty="0" smtClean="0">
                <a:latin typeface="Georgia" pitchFamily="18" charset="0"/>
              </a:rPr>
              <a:t> </a:t>
            </a:r>
            <a:r>
              <a:rPr lang="ru-RU" sz="5600" dirty="0" err="1" smtClean="0">
                <a:latin typeface="Georgia" pitchFamily="18" charset="0"/>
              </a:rPr>
              <a:t>отде</a:t>
            </a:r>
            <a:r>
              <a:rPr lang="ru-RU" sz="5600" dirty="0" smtClean="0">
                <a:latin typeface="Georgia" pitchFamily="18" charset="0"/>
              </a:rPr>
              <a:t>-</a:t>
            </a:r>
          </a:p>
          <a:p>
            <a:pPr marL="0" indent="0">
              <a:buNone/>
            </a:pPr>
            <a:r>
              <a:rPr lang="ru-RU" sz="5600" dirty="0" err="1" smtClean="0">
                <a:latin typeface="Georgia" pitchFamily="18" charset="0"/>
              </a:rPr>
              <a:t>ления</a:t>
            </a:r>
            <a:r>
              <a:rPr lang="ru-RU" sz="5600" dirty="0" smtClean="0">
                <a:latin typeface="Georgia" pitchFamily="18" charset="0"/>
              </a:rPr>
              <a:t> ми</a:t>
            </a:r>
            <a:r>
              <a:rPr lang="ru-RU" sz="5600" dirty="0">
                <a:latin typeface="Georgia" pitchFamily="18" charset="0"/>
              </a:rPr>
              <a:t>лиции</a:t>
            </a:r>
            <a:r>
              <a:rPr lang="ru-RU" sz="5600" dirty="0" smtClean="0">
                <a:latin typeface="Georgia" pitchFamily="18" charset="0"/>
              </a:rPr>
              <a:t>), Павел </a:t>
            </a:r>
            <a:r>
              <a:rPr lang="ru-RU" sz="5600" dirty="0">
                <a:latin typeface="Georgia" pitchFamily="18" charset="0"/>
              </a:rPr>
              <a:t>Купцов (главный </a:t>
            </a:r>
            <a:r>
              <a:rPr lang="ru-RU" sz="5600" dirty="0" smtClean="0">
                <a:latin typeface="Georgia" pitchFamily="18" charset="0"/>
              </a:rPr>
              <a:t>инженер ООО </a:t>
            </a:r>
            <a:r>
              <a:rPr lang="ru-RU" sz="5600" dirty="0">
                <a:latin typeface="Georgia" pitchFamily="18" charset="0"/>
              </a:rPr>
              <a:t>«Кредо»), </a:t>
            </a:r>
            <a:r>
              <a:rPr lang="ru-RU" sz="5600" dirty="0" smtClean="0">
                <a:latin typeface="Georgia" pitchFamily="18" charset="0"/>
              </a:rPr>
              <a:t> </a:t>
            </a:r>
            <a:endParaRPr lang="ru-RU" sz="5600" dirty="0">
              <a:latin typeface="Georgia" pitchFamily="18" charset="0"/>
            </a:endParaRPr>
          </a:p>
          <a:p>
            <a:pPr marL="0" indent="0">
              <a:buNone/>
            </a:pPr>
            <a:r>
              <a:rPr lang="ru-RU" sz="5600" dirty="0" smtClean="0">
                <a:latin typeface="Georgia" pitchFamily="18" charset="0"/>
              </a:rPr>
              <a:t> Георгий и </a:t>
            </a:r>
            <a:r>
              <a:rPr lang="ru-RU" sz="5600" dirty="0">
                <a:latin typeface="Georgia" pitchFamily="18" charset="0"/>
              </a:rPr>
              <a:t>Анатолий </a:t>
            </a:r>
            <a:r>
              <a:rPr lang="ru-RU" sz="5600" dirty="0" err="1" smtClean="0">
                <a:latin typeface="Georgia" pitchFamily="18" charset="0"/>
              </a:rPr>
              <a:t>Ромадиновы</a:t>
            </a:r>
            <a:r>
              <a:rPr lang="ru-RU" sz="5600" dirty="0" smtClean="0">
                <a:latin typeface="Georgia" pitchFamily="18" charset="0"/>
              </a:rPr>
              <a:t> (</a:t>
            </a:r>
            <a:r>
              <a:rPr lang="ru-RU" sz="5600" dirty="0">
                <a:latin typeface="Georgia" pitchFamily="18" charset="0"/>
              </a:rPr>
              <a:t>капитаны дальнего плавания). </a:t>
            </a:r>
            <a:endParaRPr lang="ru-RU" sz="5600" dirty="0" smtClean="0">
              <a:latin typeface="Georgia" pitchFamily="18" charset="0"/>
            </a:endParaRPr>
          </a:p>
          <a:p>
            <a:pPr marL="0" indent="0">
              <a:buNone/>
            </a:pPr>
            <a:r>
              <a:rPr lang="ru-RU" sz="5600" dirty="0" smtClean="0">
                <a:latin typeface="Georgia" pitchFamily="18" charset="0"/>
              </a:rPr>
              <a:t>Они вместе учились, трудились, занимались спортом и мечтали </a:t>
            </a:r>
            <a:r>
              <a:rPr lang="ru-RU" sz="5600" dirty="0">
                <a:latin typeface="Georgia" pitchFamily="18" charset="0"/>
              </a:rPr>
              <a:t>о </a:t>
            </a:r>
            <a:endParaRPr lang="ru-RU" sz="5600" dirty="0" smtClean="0">
              <a:latin typeface="Georgia" pitchFamily="18" charset="0"/>
            </a:endParaRPr>
          </a:p>
          <a:p>
            <a:pPr marL="0" indent="0">
              <a:buNone/>
            </a:pPr>
            <a:r>
              <a:rPr lang="ru-RU" sz="5600" dirty="0" smtClean="0">
                <a:latin typeface="Georgia" pitchFamily="18" charset="0"/>
              </a:rPr>
              <a:t>будущем</a:t>
            </a:r>
            <a:r>
              <a:rPr lang="ru-RU" sz="5600" dirty="0">
                <a:latin typeface="Georgia" pitchFamily="18" charset="0"/>
              </a:rPr>
              <a:t>.</a:t>
            </a:r>
          </a:p>
          <a:p>
            <a:pPr marL="0" indent="0">
              <a:buNone/>
            </a:pPr>
            <a:r>
              <a:rPr lang="ru-RU" sz="6400" dirty="0" smtClean="0">
                <a:latin typeface="Georgia" pitchFamily="18" charset="0"/>
              </a:rPr>
              <a:t>                                         </a:t>
            </a:r>
            <a:r>
              <a:rPr lang="ru-RU" sz="4900" dirty="0" smtClean="0">
                <a:latin typeface="Georgia" pitchFamily="18" charset="0"/>
              </a:rPr>
              <a:t>                  </a:t>
            </a:r>
          </a:p>
          <a:p>
            <a:pPr marL="0" indent="0" algn="just">
              <a:buNone/>
            </a:pPr>
            <a:r>
              <a:rPr lang="ru-RU" sz="4900" dirty="0" smtClean="0">
                <a:latin typeface="Georgia" pitchFamily="18" charset="0"/>
              </a:rPr>
              <a:t>   </a:t>
            </a:r>
            <a:endParaRPr lang="ru-RU" sz="4900" dirty="0">
              <a:latin typeface="Georgia" pitchFamily="18" charset="0"/>
            </a:endParaRPr>
          </a:p>
          <a:p>
            <a:pPr marL="0" indent="0" algn="just">
              <a:buNone/>
            </a:pPr>
            <a:endParaRPr lang="ru-RU" sz="1600" dirty="0">
              <a:latin typeface="Georgia" pitchFamily="18" charset="0"/>
            </a:endParaRPr>
          </a:p>
          <a:p>
            <a:pPr marL="0" indent="0" algn="just">
              <a:buNone/>
            </a:pPr>
            <a:r>
              <a:rPr lang="ru-RU" sz="1600" dirty="0" smtClean="0">
                <a:latin typeface="Georgia" pitchFamily="18" charset="0"/>
              </a:rPr>
              <a:t>      </a:t>
            </a:r>
          </a:p>
          <a:p>
            <a:pPr marL="0" indent="0" algn="just">
              <a:buNone/>
            </a:pPr>
            <a:r>
              <a:rPr lang="ru-RU" sz="1600" dirty="0" smtClean="0">
                <a:latin typeface="Georgia" pitchFamily="18" charset="0"/>
              </a:rPr>
              <a:t>                                                                    </a:t>
            </a:r>
            <a:endParaRPr lang="ru-RU" sz="1600" dirty="0">
              <a:latin typeface="Georgia" pitchFamily="18" charset="0"/>
            </a:endParaRPr>
          </a:p>
          <a:p>
            <a:pPr marL="0" indent="0" algn="just">
              <a:buNone/>
            </a:pPr>
            <a:r>
              <a:rPr lang="ru-RU" sz="1600" dirty="0" smtClean="0">
                <a:latin typeface="Georgia" pitchFamily="18" charset="0"/>
              </a:rPr>
              <a:t>  </a:t>
            </a:r>
          </a:p>
          <a:p>
            <a:pPr marL="0" indent="0" algn="r">
              <a:buNone/>
            </a:pPr>
            <a:r>
              <a:rPr lang="ru-RU" sz="1600" dirty="0" smtClean="0">
                <a:latin typeface="Georgia" pitchFamily="18" charset="0"/>
              </a:rPr>
              <a:t> </a:t>
            </a:r>
          </a:p>
          <a:p>
            <a:pPr algn="r"/>
            <a:r>
              <a:rPr lang="ru-RU" sz="1600" dirty="0" smtClean="0">
                <a:latin typeface="Georgia" pitchFamily="18" charset="0"/>
              </a:rPr>
              <a:t>.</a:t>
            </a:r>
          </a:p>
          <a:p>
            <a:pPr algn="ctr"/>
            <a:endParaRPr lang="ru-RU"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2994745" cy="4433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3491880" y="692696"/>
            <a:ext cx="4032448" cy="1569660"/>
          </a:xfrm>
          <a:prstGeom prst="rect">
            <a:avLst/>
          </a:prstGeom>
          <a:noFill/>
        </p:spPr>
        <p:txBody>
          <a:bodyPr wrap="square" rtlCol="0">
            <a:spAutoFit/>
          </a:bodyPr>
          <a:lstStyle/>
          <a:p>
            <a:r>
              <a:rPr lang="ru-RU" sz="1600" i="1" dirty="0" smtClean="0">
                <a:latin typeface="Times New Roman" pitchFamily="18" charset="0"/>
                <a:cs typeface="Times New Roman" pitchFamily="18" charset="0"/>
              </a:rPr>
              <a:t>Мы росли с тобой вместе,</a:t>
            </a:r>
          </a:p>
          <a:p>
            <a:r>
              <a:rPr lang="ru-RU" sz="1600" i="1" dirty="0" smtClean="0">
                <a:latin typeface="Times New Roman" pitchFamily="18" charset="0"/>
                <a:cs typeface="Times New Roman" pitchFamily="18" charset="0"/>
              </a:rPr>
              <a:t>Мы были друзьями.</a:t>
            </a:r>
          </a:p>
          <a:p>
            <a:r>
              <a:rPr lang="ru-RU" sz="1600" i="1" dirty="0" smtClean="0">
                <a:latin typeface="Times New Roman" pitchFamily="18" charset="0"/>
                <a:cs typeface="Times New Roman" pitchFamily="18" charset="0"/>
              </a:rPr>
              <a:t>И, казалось, веселью не будет конца…</a:t>
            </a:r>
          </a:p>
          <a:p>
            <a:r>
              <a:rPr lang="ru-RU" sz="1600" i="1" dirty="0" smtClean="0">
                <a:latin typeface="Times New Roman" pitchFamily="18" charset="0"/>
                <a:cs typeface="Times New Roman" pitchFamily="18" charset="0"/>
              </a:rPr>
              <a:t>Но из той телеграммы</a:t>
            </a:r>
          </a:p>
          <a:p>
            <a:r>
              <a:rPr lang="ru-RU" sz="1600" i="1" dirty="0" smtClean="0">
                <a:latin typeface="Times New Roman" pitchFamily="18" charset="0"/>
                <a:cs typeface="Times New Roman" pitchFamily="18" charset="0"/>
              </a:rPr>
              <a:t>Мы утром узнали,</a:t>
            </a:r>
          </a:p>
          <a:p>
            <a:r>
              <a:rPr lang="ru-RU" sz="1600" i="1" dirty="0" smtClean="0">
                <a:latin typeface="Times New Roman" pitchFamily="18" charset="0"/>
                <a:cs typeface="Times New Roman" pitchFamily="18" charset="0"/>
              </a:rPr>
              <a:t>Что тебе </a:t>
            </a:r>
            <a:r>
              <a:rPr lang="ru-RU" sz="1600" b="1" i="1" dirty="0" smtClean="0">
                <a:latin typeface="Times New Roman" pitchFamily="18" charset="0"/>
                <a:cs typeface="Times New Roman" pitchFamily="18" charset="0"/>
              </a:rPr>
              <a:t>девятнадцать</a:t>
            </a:r>
            <a:r>
              <a:rPr lang="ru-RU" sz="1600" i="1" dirty="0" smtClean="0">
                <a:latin typeface="Times New Roman" pitchFamily="18" charset="0"/>
                <a:cs typeface="Times New Roman" pitchFamily="18" charset="0"/>
              </a:rPr>
              <a:t> теперь навсегда.</a:t>
            </a:r>
            <a:endParaRPr lang="ru-RU" sz="1600" i="1" dirty="0">
              <a:latin typeface="Times New Roman" pitchFamily="18" charset="0"/>
              <a:cs typeface="Times New Roman" pitchFamily="18" charset="0"/>
            </a:endParaRPr>
          </a:p>
        </p:txBody>
      </p:sp>
      <p:sp>
        <p:nvSpPr>
          <p:cNvPr id="7" name="TextBox 6"/>
          <p:cNvSpPr txBox="1"/>
          <p:nvPr/>
        </p:nvSpPr>
        <p:spPr>
          <a:xfrm>
            <a:off x="5387303" y="4797152"/>
            <a:ext cx="3600400" cy="1815882"/>
          </a:xfrm>
          <a:prstGeom prst="rect">
            <a:avLst/>
          </a:prstGeom>
          <a:noFill/>
        </p:spPr>
        <p:txBody>
          <a:bodyPr wrap="square" rtlCol="0">
            <a:spAutoFit/>
          </a:bodyPr>
          <a:lstStyle/>
          <a:p>
            <a:r>
              <a:rPr lang="ru-RU" sz="1600" i="1" dirty="0" smtClean="0">
                <a:latin typeface="Times New Roman" pitchFamily="18" charset="0"/>
                <a:cs typeface="Times New Roman" pitchFamily="18" charset="0"/>
              </a:rPr>
              <a:t>В этот проклятый день</a:t>
            </a:r>
          </a:p>
          <a:p>
            <a:r>
              <a:rPr lang="ru-RU" sz="1600" i="1" dirty="0" smtClean="0">
                <a:latin typeface="Times New Roman" pitchFamily="18" charset="0"/>
                <a:cs typeface="Times New Roman" pitchFamily="18" charset="0"/>
              </a:rPr>
              <a:t>Небо плакало с нами.</a:t>
            </a:r>
          </a:p>
          <a:p>
            <a:r>
              <a:rPr lang="ru-RU" sz="1600" i="1" dirty="0" smtClean="0">
                <a:latin typeface="Times New Roman" pitchFamily="18" charset="0"/>
                <a:cs typeface="Times New Roman" pitchFamily="18" charset="0"/>
              </a:rPr>
              <a:t>В мутных каплях дождя</a:t>
            </a:r>
          </a:p>
          <a:p>
            <a:r>
              <a:rPr lang="ru-RU" sz="1600" i="1" dirty="0" smtClean="0">
                <a:latin typeface="Times New Roman" pitchFamily="18" charset="0"/>
                <a:cs typeface="Times New Roman" pitchFamily="18" charset="0"/>
              </a:rPr>
              <a:t>Растворялась слеза…</a:t>
            </a:r>
          </a:p>
          <a:p>
            <a:r>
              <a:rPr lang="ru-RU" sz="1600" i="1" dirty="0" smtClean="0">
                <a:latin typeface="Times New Roman" pitchFamily="18" charset="0"/>
                <a:cs typeface="Times New Roman" pitchFamily="18" charset="0"/>
              </a:rPr>
              <a:t>Кто сказал те слова,</a:t>
            </a:r>
          </a:p>
          <a:p>
            <a:r>
              <a:rPr lang="ru-RU" sz="1600" i="1" dirty="0" smtClean="0">
                <a:latin typeface="Times New Roman" pitchFamily="18" charset="0"/>
                <a:cs typeface="Times New Roman" pitchFamily="18" charset="0"/>
              </a:rPr>
              <a:t>Что мужчины не плачут?</a:t>
            </a:r>
          </a:p>
          <a:p>
            <a:r>
              <a:rPr lang="ru-RU" sz="1600" i="1" dirty="0" smtClean="0">
                <a:latin typeface="Times New Roman" pitchFamily="18" charset="0"/>
                <a:cs typeface="Times New Roman" pitchFamily="18" charset="0"/>
              </a:rPr>
              <a:t>Тот, наверное, нас не поймет </a:t>
            </a:r>
            <a:r>
              <a:rPr lang="ru-RU" sz="1600" b="1" i="1" dirty="0" smtClean="0">
                <a:latin typeface="Times New Roman" pitchFamily="18" charset="0"/>
                <a:cs typeface="Times New Roman" pitchFamily="18" charset="0"/>
              </a:rPr>
              <a:t>никогда.</a:t>
            </a:r>
            <a:endParaRPr lang="ru-RU" sz="1600" i="1" dirty="0">
              <a:latin typeface="Times New Roman" pitchFamily="18" charset="0"/>
              <a:cs typeface="Times New Roman" pitchFamily="18" charset="0"/>
            </a:endParaRPr>
          </a:p>
        </p:txBody>
      </p:sp>
      <p:sp>
        <p:nvSpPr>
          <p:cNvPr id="3" name="TextBox 2"/>
          <p:cNvSpPr txBox="1"/>
          <p:nvPr/>
        </p:nvSpPr>
        <p:spPr>
          <a:xfrm>
            <a:off x="467544" y="5373216"/>
            <a:ext cx="4536504" cy="923330"/>
          </a:xfrm>
          <a:prstGeom prst="rect">
            <a:avLst/>
          </a:prstGeom>
          <a:noFill/>
        </p:spPr>
        <p:txBody>
          <a:bodyPr wrap="square" rtlCol="0">
            <a:spAutoFit/>
          </a:bodyPr>
          <a:lstStyle/>
          <a:p>
            <a:r>
              <a:rPr lang="ru-RU" sz="1600" i="1" u="sng" dirty="0" smtClean="0">
                <a:latin typeface="Times New Roman" pitchFamily="18" charset="0"/>
                <a:cs typeface="Times New Roman" pitchFamily="18" charset="0"/>
              </a:rPr>
              <a:t>на фото:</a:t>
            </a:r>
            <a:r>
              <a:rPr lang="ru-RU" sz="1600" i="1" dirty="0" smtClean="0">
                <a:latin typeface="Times New Roman" pitchFamily="18" charset="0"/>
                <a:cs typeface="Times New Roman" pitchFamily="18" charset="0"/>
              </a:rPr>
              <a:t> </a:t>
            </a:r>
          </a:p>
          <a:p>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«Два Сергея-два друга». </a:t>
            </a:r>
          </a:p>
          <a:p>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Угрюмов Сергей и Цыганков Сергей</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8178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404664"/>
            <a:ext cx="8784976" cy="864096"/>
          </a:xfrm>
        </p:spPr>
        <p:txBody>
          <a:bodyPr>
            <a:noAutofit/>
          </a:bodyPr>
          <a:lstStyle/>
          <a:p>
            <a:pPr marL="0" indent="0" algn="ctr">
              <a:buNone/>
            </a:pPr>
            <a:r>
              <a:rPr lang="ru-RU" sz="2000" dirty="0" smtClean="0"/>
              <a:t>      </a:t>
            </a:r>
            <a:r>
              <a:rPr lang="ru-RU" sz="2400" dirty="0" smtClean="0">
                <a:ln>
                  <a:solidFill>
                    <a:srgbClr val="C00000"/>
                  </a:solidFill>
                </a:ln>
                <a:solidFill>
                  <a:srgbClr val="FF0000"/>
                </a:solidFill>
                <a:effectLst>
                  <a:outerShdw blurRad="38100" dist="38100" dir="2700000" algn="tl">
                    <a:srgbClr val="000000">
                      <a:alpha val="43137"/>
                    </a:srgbClr>
                  </a:outerShdw>
                </a:effectLst>
              </a:rPr>
              <a:t>«</a:t>
            </a:r>
            <a:r>
              <a:rPr lang="ru-RU" sz="24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Однажды  он пришёл домой и сказал, что послезавтра уходит в армию...»</a:t>
            </a:r>
            <a:endParaRPr lang="ru-RU" sz="24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sp>
        <p:nvSpPr>
          <p:cNvPr id="8" name="TextBox 7"/>
          <p:cNvSpPr txBox="1"/>
          <p:nvPr/>
        </p:nvSpPr>
        <p:spPr>
          <a:xfrm>
            <a:off x="4155306" y="1124743"/>
            <a:ext cx="4881189" cy="6001643"/>
          </a:xfrm>
          <a:prstGeom prst="rect">
            <a:avLst/>
          </a:prstGeom>
          <a:noFill/>
        </p:spPr>
        <p:txBody>
          <a:bodyPr wrap="square" rtlCol="0">
            <a:spAutoFit/>
          </a:bodyPr>
          <a:lstStyle/>
          <a:p>
            <a:r>
              <a:rPr lang="ru-RU" sz="1600" dirty="0" smtClean="0">
                <a:latin typeface="Georgia" pitchFamily="18" charset="0"/>
                <a:cs typeface="Times New Roman" pitchFamily="18" charset="0"/>
              </a:rPr>
              <a:t>     Цыганков Сергей был призван в армию со студенческой скамьи, </a:t>
            </a:r>
            <a:r>
              <a:rPr lang="ru-RU" sz="1600" dirty="0" smtClean="0">
                <a:latin typeface="Times New Roman" pitchFamily="18" charset="0"/>
                <a:cs typeface="Times New Roman" pitchFamily="18" charset="0"/>
              </a:rPr>
              <a:t>17 </a:t>
            </a:r>
            <a:r>
              <a:rPr lang="ru-RU" sz="1600" dirty="0" smtClean="0">
                <a:latin typeface="Georgia" pitchFamily="18" charset="0"/>
                <a:cs typeface="Times New Roman" pitchFamily="18" charset="0"/>
              </a:rPr>
              <a:t>ноября </a:t>
            </a:r>
            <a:r>
              <a:rPr lang="ru-RU" sz="1600" dirty="0" smtClean="0">
                <a:latin typeface="Times New Roman" pitchFamily="18" charset="0"/>
                <a:cs typeface="Times New Roman" pitchFamily="18" charset="0"/>
              </a:rPr>
              <a:t>1993</a:t>
            </a:r>
            <a:r>
              <a:rPr lang="ru-RU" sz="1600" dirty="0" smtClean="0">
                <a:latin typeface="Georgia" pitchFamily="18" charset="0"/>
                <a:cs typeface="Times New Roman" pitchFamily="18" charset="0"/>
              </a:rPr>
              <a:t>года.</a:t>
            </a:r>
          </a:p>
          <a:p>
            <a:r>
              <a:rPr lang="ru-RU" sz="1600" dirty="0" smtClean="0">
                <a:latin typeface="Georgia" pitchFamily="18" charset="0"/>
                <a:cs typeface="Times New Roman" pitchFamily="18" charset="0"/>
              </a:rPr>
              <a:t>Служил в городе Пскове, в </a:t>
            </a:r>
            <a:r>
              <a:rPr lang="ru-RU" sz="1600" dirty="0" smtClean="0">
                <a:latin typeface="Times New Roman" pitchFamily="18" charset="0"/>
                <a:cs typeface="Times New Roman" pitchFamily="18" charset="0"/>
              </a:rPr>
              <a:t>57 </a:t>
            </a:r>
            <a:r>
              <a:rPr lang="ru-RU" sz="1600" dirty="0" smtClean="0">
                <a:latin typeface="Georgia" pitchFamily="18" charset="0"/>
                <a:cs typeface="Times New Roman" pitchFamily="18" charset="0"/>
              </a:rPr>
              <a:t>Псковской дивизии воздушно-десантных войск, радистом, в звании младший сержант. </a:t>
            </a:r>
          </a:p>
          <a:p>
            <a:r>
              <a:rPr lang="ru-RU" sz="1600" dirty="0" smtClean="0">
                <a:latin typeface="Georgia" pitchFamily="18" charset="0"/>
                <a:cs typeface="Times New Roman" pitchFamily="18" charset="0"/>
              </a:rPr>
              <a:t>Воздушно-десантные войска – это «Крылатая пехота», </a:t>
            </a:r>
            <a:r>
              <a:rPr lang="ru-RU" sz="1600" dirty="0" smtClean="0">
                <a:latin typeface="Georgia" pitchFamily="18" charset="0"/>
                <a:cs typeface="Times New Roman" pitchFamily="18" charset="0"/>
              </a:rPr>
              <a:t>«Голубые </a:t>
            </a:r>
            <a:r>
              <a:rPr lang="ru-RU" sz="1600" dirty="0" smtClean="0">
                <a:latin typeface="Georgia" pitchFamily="18" charset="0"/>
                <a:cs typeface="Times New Roman" pitchFamily="18" charset="0"/>
              </a:rPr>
              <a:t>береты»</a:t>
            </a:r>
            <a:r>
              <a:rPr lang="ru-RU" sz="1600" dirty="0">
                <a:latin typeface="Georgia" pitchFamily="18" charset="0"/>
                <a:cs typeface="Times New Roman" pitchFamily="18" charset="0"/>
              </a:rPr>
              <a:t> – </a:t>
            </a:r>
            <a:r>
              <a:rPr lang="ru-RU" sz="1600" dirty="0" smtClean="0">
                <a:latin typeface="Georgia" pitchFamily="18" charset="0"/>
                <a:cs typeface="Times New Roman" pitchFamily="18" charset="0"/>
              </a:rPr>
              <a:t>какими только эпитетами не награждают гвардейцев – десантников, но всегда, во все времена и при любых обстоятельствах неизменно оставались сила, мужество и надежность людей, живущих по принципу: «Никто кроме нас!».</a:t>
            </a:r>
            <a:r>
              <a:rPr lang="ru-RU" sz="1600" dirty="0">
                <a:latin typeface="Georgia" pitchFamily="18" charset="0"/>
                <a:cs typeface="Times New Roman" pitchFamily="18" charset="0"/>
              </a:rPr>
              <a:t> Такими же </a:t>
            </a:r>
            <a:endParaRPr lang="ru-RU" sz="1600" dirty="0" smtClean="0">
              <a:latin typeface="Georgia" pitchFamily="18" charset="0"/>
              <a:cs typeface="Times New Roman" pitchFamily="18" charset="0"/>
            </a:endParaRPr>
          </a:p>
          <a:p>
            <a:r>
              <a:rPr lang="ru-RU" sz="1600" dirty="0" smtClean="0">
                <a:latin typeface="Georgia" pitchFamily="18" charset="0"/>
                <a:cs typeface="Times New Roman" pitchFamily="18" charset="0"/>
              </a:rPr>
              <a:t>качествами обладал и Сергей. Мужественный воин, который не дрогнул в смертельной схватке с врагом. К сожалению, ему была уготовлена иная судьба: печальная, но героическая. Серёжа был достойным сыном своего Отечества и погиб как герой. </a:t>
            </a:r>
          </a:p>
          <a:p>
            <a:r>
              <a:rPr lang="ru-RU" sz="1600" dirty="0" smtClean="0">
                <a:latin typeface="Georgia" pitchFamily="18" charset="0"/>
                <a:cs typeface="Times New Roman" pitchFamily="18" charset="0"/>
              </a:rPr>
              <a:t>В письмах домой он писал: </a:t>
            </a:r>
            <a:r>
              <a:rPr lang="ru-RU" sz="1600" i="1" dirty="0" smtClean="0">
                <a:latin typeface="Times New Roman" pitchFamily="18" charset="0"/>
                <a:cs typeface="Times New Roman" pitchFamily="18" charset="0"/>
              </a:rPr>
              <a:t>«Мамочка за меня не переживай. У меня все </a:t>
            </a:r>
            <a:r>
              <a:rPr lang="ru-RU" sz="1600" i="1" dirty="0">
                <a:latin typeface="Times New Roman" pitchFamily="18" charset="0"/>
                <a:cs typeface="Times New Roman" pitchFamily="18" charset="0"/>
              </a:rPr>
              <a:t>н</a:t>
            </a:r>
            <a:r>
              <a:rPr lang="ru-RU" sz="1600" i="1" dirty="0" smtClean="0">
                <a:latin typeface="Times New Roman" pitchFamily="18" charset="0"/>
                <a:cs typeface="Times New Roman" pitchFamily="18" charset="0"/>
              </a:rPr>
              <a:t>ормально, лучше и не бывает»</a:t>
            </a:r>
          </a:p>
          <a:p>
            <a:r>
              <a:rPr lang="ru-RU" sz="1600" dirty="0">
                <a:latin typeface="Georgia" pitchFamily="18" charset="0"/>
                <a:cs typeface="Times New Roman" pitchFamily="18" charset="0"/>
              </a:rPr>
              <a:t> </a:t>
            </a:r>
            <a:r>
              <a:rPr lang="ru-RU" sz="1600" dirty="0" smtClean="0">
                <a:latin typeface="Georgia" pitchFamily="18" charset="0"/>
                <a:cs typeface="Times New Roman" pitchFamily="18" charset="0"/>
              </a:rPr>
              <a:t>   </a:t>
            </a:r>
          </a:p>
          <a:p>
            <a:endParaRPr lang="ru-RU" sz="1600" dirty="0" smtClean="0">
              <a:latin typeface="Times New Roman" pitchFamily="18" charset="0"/>
              <a:cs typeface="Times New Roman" pitchFamily="18" charset="0"/>
            </a:endParaRPr>
          </a:p>
          <a:p>
            <a:endParaRPr lang="ru-RU" sz="1600" dirty="0">
              <a:latin typeface="Georgia" pitchFamily="18" charset="0"/>
              <a:cs typeface="Times New Roman"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1883" y="1271576"/>
            <a:ext cx="4109271" cy="3949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5536" y="5310752"/>
            <a:ext cx="3528392" cy="584775"/>
          </a:xfrm>
          <a:prstGeom prst="rect">
            <a:avLst/>
          </a:prstGeom>
          <a:noFill/>
        </p:spPr>
        <p:txBody>
          <a:bodyPr wrap="square" rtlCol="0">
            <a:spAutoFit/>
          </a:bodyPr>
          <a:lstStyle/>
          <a:p>
            <a:r>
              <a:rPr lang="ru-RU" sz="1600" i="1" u="sng" dirty="0" smtClean="0">
                <a:latin typeface="Times New Roman" pitchFamily="18" charset="0"/>
                <a:cs typeface="Times New Roman" pitchFamily="18" charset="0"/>
              </a:rPr>
              <a:t>на фото: </a:t>
            </a:r>
            <a:r>
              <a:rPr lang="ru-RU" sz="1600" b="1" i="1" dirty="0" smtClean="0">
                <a:effectLst>
                  <a:outerShdw blurRad="38100" dist="38100" dir="2700000" algn="tl">
                    <a:srgbClr val="000000">
                      <a:alpha val="43137"/>
                    </a:srgbClr>
                  </a:outerShdw>
                </a:effectLst>
                <a:latin typeface="Times New Roman" pitchFamily="18" charset="0"/>
                <a:cs typeface="Times New Roman" pitchFamily="18" charset="0"/>
              </a:rPr>
              <a:t>Сергей Цыганков</a:t>
            </a:r>
          </a:p>
          <a:p>
            <a:r>
              <a:rPr lang="ru-RU" sz="16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1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600" b="1" i="1" dirty="0" smtClean="0">
                <a:latin typeface="Times New Roman" pitchFamily="18" charset="0"/>
                <a:cs typeface="Times New Roman" pitchFamily="18" charset="0"/>
              </a:rPr>
              <a:t>Первые дни в части</a:t>
            </a:r>
            <a:endParaRPr lang="ru-RU" sz="1600" b="1" i="1" dirty="0">
              <a:latin typeface="Times New Roman" pitchFamily="18" charset="0"/>
              <a:cs typeface="Times New Roman" pitchFamily="18" charset="0"/>
            </a:endParaRPr>
          </a:p>
        </p:txBody>
      </p:sp>
    </p:spTree>
    <p:extLst>
      <p:ext uri="{BB962C8B-B14F-4D97-AF65-F5344CB8AC3E}">
        <p14:creationId xmlns:p14="http://schemas.microsoft.com/office/powerpoint/2010/main" val="337981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29600" cy="492664"/>
          </a:xfrm>
        </p:spPr>
        <p:txBody>
          <a:bodyPr>
            <a:normAutofit fontScale="90000"/>
          </a:bodyPr>
          <a:lstStyle/>
          <a:p>
            <a:pPr algn="ctr"/>
            <a:r>
              <a:rPr lang="ru-RU" sz="54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Призыв</a:t>
            </a:r>
            <a:endParaRPr lang="ru-RU" dirty="0"/>
          </a:p>
        </p:txBody>
      </p:sp>
      <p:sp>
        <p:nvSpPr>
          <p:cNvPr id="6" name="TextBox 5"/>
          <p:cNvSpPr txBox="1"/>
          <p:nvPr/>
        </p:nvSpPr>
        <p:spPr>
          <a:xfrm>
            <a:off x="491952" y="801162"/>
            <a:ext cx="3960440" cy="892552"/>
          </a:xfrm>
          <a:prstGeom prst="rect">
            <a:avLst/>
          </a:prstGeom>
          <a:noFill/>
        </p:spPr>
        <p:txBody>
          <a:bodyPr wrap="square" rtlCol="0">
            <a:spAutoFit/>
          </a:bodyPr>
          <a:lstStyle/>
          <a:p>
            <a:r>
              <a:rPr lang="ru-RU" sz="1600" i="1" u="sng" dirty="0">
                <a:latin typeface="Times New Roman" pitchFamily="18" charset="0"/>
                <a:cs typeface="Times New Roman" pitchFamily="18" charset="0"/>
              </a:rPr>
              <a:t>н</a:t>
            </a:r>
            <a:r>
              <a:rPr lang="ru-RU" sz="1600" i="1" u="sng" dirty="0" smtClean="0">
                <a:latin typeface="Times New Roman" pitchFamily="18" charset="0"/>
                <a:cs typeface="Times New Roman" pitchFamily="18" charset="0"/>
              </a:rPr>
              <a:t>а фото:</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Призывной лист</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Цыганкова </a:t>
            </a:r>
            <a:r>
              <a:rPr lang="ru-RU" sz="1600" i="1" dirty="0">
                <a:effectLst>
                  <a:outerShdw blurRad="38100" dist="38100" dir="2700000" algn="tl">
                    <a:srgbClr val="000000">
                      <a:alpha val="43137"/>
                    </a:srgbClr>
                  </a:outerShdw>
                </a:effectLst>
                <a:latin typeface="Times New Roman" pitchFamily="18" charset="0"/>
                <a:cs typeface="Times New Roman" pitchFamily="18" charset="0"/>
              </a:rPr>
              <a:t>Сергея Петровича</a:t>
            </a:r>
          </a:p>
          <a:p>
            <a:endParaRPr lang="ru-RU" sz="16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Box 7"/>
          <p:cNvSpPr txBox="1"/>
          <p:nvPr/>
        </p:nvSpPr>
        <p:spPr>
          <a:xfrm>
            <a:off x="5292080" y="4077071"/>
            <a:ext cx="3240360" cy="1200329"/>
          </a:xfrm>
          <a:prstGeom prst="rect">
            <a:avLst/>
          </a:prstGeom>
          <a:noFill/>
        </p:spPr>
        <p:txBody>
          <a:bodyPr wrap="square" rtlCol="0">
            <a:spAutoFit/>
          </a:bodyPr>
          <a:lstStyle/>
          <a:p>
            <a:r>
              <a:rPr lang="ru-RU" sz="1600" i="1" u="sng" dirty="0">
                <a:latin typeface="Times New Roman" pitchFamily="18" charset="0"/>
                <a:cs typeface="Times New Roman" pitchFamily="18" charset="0"/>
              </a:rPr>
              <a:t>на </a:t>
            </a:r>
            <a:r>
              <a:rPr lang="ru-RU" sz="1600" i="1" u="sng" dirty="0" smtClean="0">
                <a:latin typeface="Times New Roman" pitchFamily="18" charset="0"/>
                <a:cs typeface="Times New Roman" pitchFamily="18" charset="0"/>
              </a:rPr>
              <a:t>фото сверху:</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Увольнительная           </a:t>
            </a:r>
          </a:p>
          <a:p>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записка на 3.11.1994г.</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a:p>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a:t>
            </a:r>
          </a:p>
          <a:p>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1952" y="1484784"/>
            <a:ext cx="4038600" cy="220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2040" y="692696"/>
            <a:ext cx="4038600" cy="3198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3528" y="3884848"/>
            <a:ext cx="4320480" cy="2785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4906863" y="5589240"/>
            <a:ext cx="3384956" cy="369332"/>
          </a:xfrm>
          <a:prstGeom prst="rect">
            <a:avLst/>
          </a:prstGeom>
        </p:spPr>
        <p:txBody>
          <a:bodyPr wrap="square">
            <a:spAutoFit/>
          </a:bodyPr>
          <a:lstStyle/>
          <a:p>
            <a:r>
              <a:rPr lang="ru-RU" sz="1600" i="1" u="sng" dirty="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слева:</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Сборный пункт.           </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6556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420656"/>
          </a:xfrm>
        </p:spPr>
        <p:txBody>
          <a:bodyPr>
            <a:normAutofit fontScale="90000"/>
          </a:bodyPr>
          <a:lstStyle/>
          <a:p>
            <a:pPr algn="ctr"/>
            <a:r>
              <a:rPr lang="ru-RU" sz="36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Из личной переписки</a:t>
            </a:r>
            <a:endParaRPr lang="ru-RU" sz="36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59337" y="1219576"/>
            <a:ext cx="4896544" cy="413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5400000">
            <a:off x="4198729" y="2510815"/>
            <a:ext cx="4739481" cy="399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25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492664"/>
          </a:xfrm>
        </p:spPr>
        <p:txBody>
          <a:bodyPr>
            <a:normAutofit fontScale="90000"/>
          </a:bodyPr>
          <a:lstStyle/>
          <a:p>
            <a:pPr algn="ctr"/>
            <a:r>
              <a:rPr lang="ru-RU" sz="40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«Привет из Пскова!»</a:t>
            </a:r>
            <a:endParaRPr lang="ru-RU" sz="4000" dirty="0">
              <a:ln>
                <a:solidFill>
                  <a:srgbClr val="C00000"/>
                </a:solidFill>
              </a:ln>
            </a:endParaRPr>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987398" y="100835"/>
            <a:ext cx="2681938" cy="42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5400000">
            <a:off x="982292" y="2824967"/>
            <a:ext cx="271491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06498" y="77738"/>
            <a:ext cx="2678423" cy="434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88249" y="2811498"/>
            <a:ext cx="2714919" cy="434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79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564672"/>
          </a:xfrm>
        </p:spPr>
        <p:txBody>
          <a:bodyPr>
            <a:normAutofit fontScale="90000"/>
          </a:bodyPr>
          <a:lstStyle/>
          <a:p>
            <a:pPr algn="ctr"/>
            <a:r>
              <a:rPr lang="ru-RU" sz="36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«Он воевал, как все там воевали…»</a:t>
            </a:r>
            <a:endParaRPr lang="ru-RU" sz="36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sp>
        <p:nvSpPr>
          <p:cNvPr id="3" name="Объект 2"/>
          <p:cNvSpPr>
            <a:spLocks noGrp="1"/>
          </p:cNvSpPr>
          <p:nvPr>
            <p:ph sz="half" idx="1"/>
          </p:nvPr>
        </p:nvSpPr>
        <p:spPr>
          <a:xfrm>
            <a:off x="395536" y="908720"/>
            <a:ext cx="8424936" cy="4434840"/>
          </a:xfrm>
        </p:spPr>
        <p:txBody>
          <a:bodyPr/>
          <a:lstStyle/>
          <a:p>
            <a:pPr marL="0" indent="0">
              <a:buNone/>
            </a:pPr>
            <a:r>
              <a:rPr lang="ru-RU" sz="1600" dirty="0" smtClean="0">
                <a:solidFill>
                  <a:prstClr val="black"/>
                </a:solidFill>
                <a:latin typeface="Georgia" pitchFamily="18" charset="0"/>
                <a:cs typeface="Times New Roman" pitchFamily="18" charset="0"/>
              </a:rPr>
              <a:t>    Цыганков Сергей </a:t>
            </a:r>
            <a:r>
              <a:rPr lang="ru-RU" sz="1600" dirty="0">
                <a:solidFill>
                  <a:prstClr val="black"/>
                </a:solidFill>
                <a:latin typeface="Georgia" pitchFamily="18" charset="0"/>
                <a:cs typeface="Times New Roman" pitchFamily="18" charset="0"/>
              </a:rPr>
              <a:t>участник первой чеченской </a:t>
            </a:r>
            <a:r>
              <a:rPr lang="ru-RU" sz="1600" dirty="0" smtClean="0">
                <a:solidFill>
                  <a:prstClr val="black"/>
                </a:solidFill>
                <a:latin typeface="Georgia" pitchFamily="18" charset="0"/>
                <a:cs typeface="Times New Roman" pitchFamily="18" charset="0"/>
              </a:rPr>
              <a:t>войны.</a:t>
            </a:r>
            <a:r>
              <a:rPr lang="ru-RU" sz="1600" dirty="0" smtClean="0">
                <a:solidFill>
                  <a:prstClr val="black"/>
                </a:solidFill>
                <a:latin typeface="Times New Roman" pitchFamily="18" charset="0"/>
                <a:cs typeface="Times New Roman" pitchFamily="18" charset="0"/>
              </a:rPr>
              <a:t>16</a:t>
            </a:r>
            <a:r>
              <a:rPr lang="ru-RU" sz="1600" dirty="0" smtClean="0">
                <a:solidFill>
                  <a:prstClr val="black"/>
                </a:solidFill>
                <a:latin typeface="Georgia" pitchFamily="18" charset="0"/>
                <a:cs typeface="Times New Roman" pitchFamily="18" charset="0"/>
              </a:rPr>
              <a:t> </a:t>
            </a:r>
            <a:r>
              <a:rPr lang="ru-RU" sz="1600" dirty="0">
                <a:solidFill>
                  <a:prstClr val="black"/>
                </a:solidFill>
                <a:latin typeface="Georgia" pitchFamily="18" charset="0"/>
                <a:cs typeface="Times New Roman" pitchFamily="18" charset="0"/>
              </a:rPr>
              <a:t>января </a:t>
            </a:r>
            <a:r>
              <a:rPr lang="ru-RU" sz="1600" dirty="0">
                <a:solidFill>
                  <a:prstClr val="black"/>
                </a:solidFill>
                <a:latin typeface="Times New Roman" pitchFamily="18" charset="0"/>
                <a:cs typeface="Times New Roman" pitchFamily="18" charset="0"/>
              </a:rPr>
              <a:t>1995</a:t>
            </a:r>
            <a:r>
              <a:rPr lang="ru-RU" sz="1600" dirty="0">
                <a:solidFill>
                  <a:prstClr val="black"/>
                </a:solidFill>
                <a:latin typeface="Georgia" pitchFamily="18" charset="0"/>
                <a:cs typeface="Times New Roman" pitchFamily="18" charset="0"/>
              </a:rPr>
              <a:t>году его </a:t>
            </a:r>
            <a:r>
              <a:rPr lang="ru-RU" sz="1600" dirty="0" smtClean="0">
                <a:solidFill>
                  <a:prstClr val="black"/>
                </a:solidFill>
                <a:latin typeface="Georgia" pitchFamily="18" charset="0"/>
                <a:cs typeface="Times New Roman" pitchFamily="18" charset="0"/>
              </a:rPr>
              <a:t>жизнь оборвалась при взрыве мины </a:t>
            </a:r>
            <a:r>
              <a:rPr lang="ru-RU" sz="1400" dirty="0" smtClean="0">
                <a:solidFill>
                  <a:prstClr val="black"/>
                </a:solidFill>
                <a:latin typeface="Georgia" pitchFamily="18" charset="0"/>
                <a:cs typeface="Times New Roman" pitchFamily="18" charset="0"/>
              </a:rPr>
              <a:t>(</a:t>
            </a:r>
            <a:r>
              <a:rPr lang="ru-RU" sz="1500" i="1" dirty="0" smtClean="0">
                <a:solidFill>
                  <a:prstClr val="black"/>
                </a:solidFill>
                <a:latin typeface="Georgia" pitchFamily="18" charset="0"/>
                <a:cs typeface="Times New Roman" pitchFamily="18" charset="0"/>
              </a:rPr>
              <a:t>при штурме Президентского дворца</a:t>
            </a:r>
            <a:r>
              <a:rPr lang="ru-RU" sz="1600" dirty="0" smtClean="0">
                <a:solidFill>
                  <a:prstClr val="black"/>
                </a:solidFill>
                <a:latin typeface="Georgia" pitchFamily="18" charset="0"/>
                <a:cs typeface="Times New Roman" pitchFamily="18" charset="0"/>
              </a:rPr>
              <a:t>), выполняя Правительственное задание в Чеченской республике, от сильного ранения в живот. Сергей был хорошим солдатом. Он твердо знал, что выполняет свой гражданский долг. На опасения родных он отвечал:</a:t>
            </a:r>
            <a:r>
              <a:rPr lang="ru-RU" sz="1600" i="1" dirty="0">
                <a:solidFill>
                  <a:prstClr val="black"/>
                </a:solidFill>
                <a:latin typeface="Times New Roman" pitchFamily="18" charset="0"/>
                <a:cs typeface="Times New Roman" pitchFamily="18" charset="0"/>
              </a:rPr>
              <a:t>« Я солдат и </a:t>
            </a:r>
            <a:endParaRPr lang="ru-RU" sz="1600" i="1" dirty="0" smtClean="0">
              <a:solidFill>
                <a:prstClr val="black"/>
              </a:solidFill>
              <a:latin typeface="Times New Roman" pitchFamily="18" charset="0"/>
              <a:cs typeface="Times New Roman" pitchFamily="18" charset="0"/>
            </a:endParaRPr>
          </a:p>
          <a:p>
            <a:pPr marL="0" indent="0">
              <a:buNone/>
            </a:pPr>
            <a:r>
              <a:rPr lang="ru-RU" sz="1600" i="1" dirty="0" smtClean="0">
                <a:solidFill>
                  <a:prstClr val="black"/>
                </a:solidFill>
                <a:latin typeface="Times New Roman" pitchFamily="18" charset="0"/>
                <a:cs typeface="Times New Roman" pitchFamily="18" charset="0"/>
              </a:rPr>
              <a:t>не </a:t>
            </a:r>
            <a:r>
              <a:rPr lang="ru-RU" sz="1600" i="1" dirty="0">
                <a:solidFill>
                  <a:prstClr val="black"/>
                </a:solidFill>
                <a:latin typeface="Times New Roman" pitchFamily="18" charset="0"/>
                <a:cs typeface="Times New Roman" pitchFamily="18" charset="0"/>
              </a:rPr>
              <a:t>могу</a:t>
            </a:r>
            <a:r>
              <a:rPr lang="ru-RU" sz="1600" dirty="0" smtClean="0">
                <a:solidFill>
                  <a:prstClr val="black"/>
                </a:solidFill>
                <a:latin typeface="Georgia" pitchFamily="18" charset="0"/>
                <a:cs typeface="Times New Roman" pitchFamily="18" charset="0"/>
              </a:rPr>
              <a:t> </a:t>
            </a:r>
            <a:r>
              <a:rPr lang="ru-RU" sz="1600" i="1" dirty="0" smtClean="0">
                <a:solidFill>
                  <a:prstClr val="black"/>
                </a:solidFill>
                <a:latin typeface="Times New Roman" pitchFamily="18" charset="0"/>
                <a:cs typeface="Times New Roman" pitchFamily="18" charset="0"/>
              </a:rPr>
              <a:t>не выполнить приказ. Пойду туда,</a:t>
            </a:r>
            <a:r>
              <a:rPr lang="ru-RU" sz="1600" i="1" dirty="0">
                <a:solidFill>
                  <a:prstClr val="black"/>
                </a:solidFill>
                <a:latin typeface="Times New Roman" pitchFamily="18" charset="0"/>
                <a:cs typeface="Times New Roman" pitchFamily="18" charset="0"/>
              </a:rPr>
              <a:t> куда пошлют.»</a:t>
            </a:r>
            <a:endParaRPr lang="ru-RU" sz="1600" i="1" dirty="0" smtClean="0">
              <a:solidFill>
                <a:prstClr val="black"/>
              </a:solidFill>
              <a:latin typeface="Times New Roman" pitchFamily="18" charset="0"/>
              <a:cs typeface="Times New Roman" pitchFamily="18" charset="0"/>
            </a:endParaRPr>
          </a:p>
          <a:p>
            <a:pPr marL="0" indent="0">
              <a:buNone/>
            </a:pPr>
            <a:r>
              <a:rPr lang="ru-RU" sz="1600" dirty="0" smtClean="0">
                <a:solidFill>
                  <a:prstClr val="black"/>
                </a:solidFill>
                <a:latin typeface="Georgia" pitchFamily="18" charset="0"/>
                <a:cs typeface="Times New Roman" pitchFamily="18" charset="0"/>
              </a:rPr>
              <a:t>Было ли ему страшно? Мы не узнаем, об этом </a:t>
            </a:r>
          </a:p>
          <a:p>
            <a:pPr marL="0" indent="0">
              <a:buNone/>
            </a:pPr>
            <a:r>
              <a:rPr lang="ru-RU" sz="1600" dirty="0" smtClean="0">
                <a:solidFill>
                  <a:prstClr val="black"/>
                </a:solidFill>
                <a:latin typeface="Georgia" pitchFamily="18" charset="0"/>
                <a:cs typeface="Times New Roman" pitchFamily="18" charset="0"/>
              </a:rPr>
              <a:t>никогда. Он любил жизнь, во всех её проявлениях!</a:t>
            </a:r>
            <a:endParaRPr lang="ru-RU" dirty="0">
              <a:latin typeface="Times New Roman" pitchFamily="18" charset="0"/>
              <a:cs typeface="Times New Roman" pitchFamily="18" charset="0"/>
            </a:endParaRP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112" y="2132856"/>
            <a:ext cx="3236789" cy="4433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284984"/>
            <a:ext cx="4638675" cy="3267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16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04056"/>
          </a:xfrm>
        </p:spPr>
        <p:txBody>
          <a:bodyPr>
            <a:noAutofit/>
          </a:bodyPr>
          <a:lstStyle/>
          <a:p>
            <a:pPr algn="ctr"/>
            <a:r>
              <a:rPr lang="ru-RU" sz="40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И снова в небо….</a:t>
            </a:r>
            <a:endParaRPr lang="ru-RU" sz="40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pic>
        <p:nvPicPr>
          <p:cNvPr id="7173"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5389965" cy="37444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48606" y="1988840"/>
            <a:ext cx="2910015" cy="4577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97152"/>
            <a:ext cx="5184576" cy="1723549"/>
          </a:xfrm>
          <a:prstGeom prst="rect">
            <a:avLst/>
          </a:prstGeom>
          <a:noFill/>
        </p:spPr>
        <p:txBody>
          <a:bodyPr wrap="square" rtlCol="0">
            <a:spAutoFit/>
          </a:bodyPr>
          <a:lstStyle/>
          <a:p>
            <a:r>
              <a:rPr lang="ru-RU" i="1" dirty="0" smtClean="0">
                <a:latin typeface="Times New Roman" pitchFamily="18" charset="0"/>
                <a:cs typeface="Times New Roman" pitchFamily="18" charset="0"/>
              </a:rPr>
              <a:t>Любил ты жизнь,</a:t>
            </a:r>
          </a:p>
          <a:p>
            <a:r>
              <a:rPr lang="ru-RU" i="1" dirty="0" smtClean="0">
                <a:latin typeface="Times New Roman" pitchFamily="18" charset="0"/>
                <a:cs typeface="Times New Roman" pitchFamily="18" charset="0"/>
              </a:rPr>
              <a:t>Не знал покоя</a:t>
            </a:r>
          </a:p>
          <a:p>
            <a:r>
              <a:rPr lang="ru-RU" i="1" dirty="0" smtClean="0">
                <a:latin typeface="Times New Roman" pitchFamily="18" charset="0"/>
                <a:cs typeface="Times New Roman" pitchFamily="18" charset="0"/>
              </a:rPr>
              <a:t>Не падал духом никогда.</a:t>
            </a:r>
          </a:p>
          <a:p>
            <a:r>
              <a:rPr lang="ru-RU" i="1" dirty="0" smtClean="0">
                <a:latin typeface="Times New Roman" pitchFamily="18" charset="0"/>
                <a:cs typeface="Times New Roman" pitchFamily="18" charset="0"/>
              </a:rPr>
              <a:t>Не вынести такого горя,</a:t>
            </a:r>
          </a:p>
          <a:p>
            <a:r>
              <a:rPr lang="ru-RU" i="1" dirty="0" smtClean="0">
                <a:latin typeface="Times New Roman" pitchFamily="18" charset="0"/>
                <a:cs typeface="Times New Roman" pitchFamily="18" charset="0"/>
              </a:rPr>
              <a:t>Для нас ты будешь жить всегда</a:t>
            </a:r>
            <a:r>
              <a:rPr lang="ru-RU" sz="1600" i="1" dirty="0" smtClean="0">
                <a:latin typeface="Times New Roman" pitchFamily="18" charset="0"/>
                <a:cs typeface="Times New Roman" pitchFamily="18" charset="0"/>
              </a:rPr>
              <a:t>.</a:t>
            </a:r>
          </a:p>
          <a:p>
            <a:endParaRPr lang="ru-RU" sz="1600" i="1" dirty="0">
              <a:latin typeface="Times New Roman" pitchFamily="18" charset="0"/>
              <a:cs typeface="Times New Roman" pitchFamily="18" charset="0"/>
            </a:endParaRPr>
          </a:p>
        </p:txBody>
      </p:sp>
      <p:sp>
        <p:nvSpPr>
          <p:cNvPr id="6" name="TextBox 5"/>
          <p:cNvSpPr txBox="1"/>
          <p:nvPr/>
        </p:nvSpPr>
        <p:spPr>
          <a:xfrm>
            <a:off x="5724128" y="764704"/>
            <a:ext cx="3168352" cy="338554"/>
          </a:xfrm>
          <a:prstGeom prst="rect">
            <a:avLst/>
          </a:prstGeom>
          <a:noFill/>
        </p:spPr>
        <p:txBody>
          <a:bodyPr wrap="square" rtlCol="0">
            <a:spAutoFit/>
          </a:bodyPr>
          <a:lstStyle/>
          <a:p>
            <a:r>
              <a:rPr lang="ru-RU" sz="1600" i="1" u="sng" dirty="0" smtClean="0">
                <a:latin typeface="Times New Roman" pitchFamily="18" charset="0"/>
                <a:cs typeface="Times New Roman" pitchFamily="18" charset="0"/>
              </a:rPr>
              <a:t>на фото слева</a:t>
            </a:r>
            <a:r>
              <a:rPr lang="ru-RU" sz="1600" i="1" dirty="0" smtClean="0">
                <a:latin typeface="Times New Roman" pitchFamily="18" charset="0"/>
                <a:cs typeface="Times New Roman" pitchFamily="18" charset="0"/>
              </a:rPr>
              <a:t>: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перед прыжком</a:t>
            </a:r>
            <a:endParaRPr lang="ru-RU" sz="16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6012160" y="1340768"/>
            <a:ext cx="2736304" cy="584775"/>
          </a:xfrm>
          <a:prstGeom prst="rect">
            <a:avLst/>
          </a:prstGeom>
          <a:noFill/>
        </p:spPr>
        <p:txBody>
          <a:bodyPr wrap="square" rtlCol="0">
            <a:spAutoFit/>
          </a:bodyPr>
          <a:lstStyle/>
          <a:p>
            <a:r>
              <a:rPr lang="ru-RU" sz="1600" i="1" u="sng" dirty="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справа</a:t>
            </a:r>
            <a:r>
              <a:rPr lang="ru-RU" sz="1600" i="1" dirty="0" smtClean="0">
                <a:latin typeface="Times New Roman" pitchFamily="18" charset="0"/>
                <a:cs typeface="Times New Roman" pitchFamily="18" charset="0"/>
              </a:rPr>
              <a:t>: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Цыганков Сергей в прыжке</a:t>
            </a:r>
            <a:endParaRPr lang="ru-RU"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991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492664"/>
          </a:xfrm>
        </p:spPr>
        <p:txBody>
          <a:bodyPr>
            <a:normAutofit/>
          </a:bodyPr>
          <a:lstStyle/>
          <a:p>
            <a:pPr algn="ct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До дембеля оставалось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месяца</a:t>
            </a:r>
            <a:endParaRPr lang="ru-RU" sz="28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7" y="980728"/>
            <a:ext cx="3456384" cy="4269366"/>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5400000">
            <a:off x="4803713" y="2549215"/>
            <a:ext cx="4594300" cy="3473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5536" y="5661248"/>
            <a:ext cx="4464496" cy="369332"/>
          </a:xfrm>
          <a:prstGeom prst="rect">
            <a:avLst/>
          </a:prstGeom>
          <a:noFill/>
        </p:spPr>
        <p:txBody>
          <a:bodyPr wrap="square" rtlCol="0">
            <a:spAutoFit/>
          </a:bodyPr>
          <a:lstStyle/>
          <a:p>
            <a:r>
              <a:rPr lang="ru-RU" b="1" dirty="0">
                <a:latin typeface="Times New Roman" pitchFamily="18" charset="0"/>
                <a:cs typeface="Times New Roman" pitchFamily="18" charset="0"/>
              </a:rPr>
              <a:t>25</a:t>
            </a:r>
            <a:r>
              <a:rPr lang="ru-RU" b="1" dirty="0">
                <a:latin typeface="Georgia" pitchFamily="18" charset="0"/>
              </a:rPr>
              <a:t> января было пасмур­но и </a:t>
            </a:r>
            <a:r>
              <a:rPr lang="ru-RU" b="1" dirty="0" smtClean="0">
                <a:latin typeface="Georgia" pitchFamily="18" charset="0"/>
              </a:rPr>
              <a:t>тихо….</a:t>
            </a:r>
            <a:endParaRPr lang="ru-RU" b="1" dirty="0">
              <a:latin typeface="Georgia" pitchFamily="18" charset="0"/>
            </a:endParaRPr>
          </a:p>
        </p:txBody>
      </p:sp>
      <p:sp>
        <p:nvSpPr>
          <p:cNvPr id="6" name="TextBox 5"/>
          <p:cNvSpPr txBox="1"/>
          <p:nvPr/>
        </p:nvSpPr>
        <p:spPr>
          <a:xfrm>
            <a:off x="4139952" y="908720"/>
            <a:ext cx="4824536" cy="1077218"/>
          </a:xfrm>
          <a:prstGeom prst="rect">
            <a:avLst/>
          </a:prstGeom>
          <a:noFill/>
        </p:spPr>
        <p:txBody>
          <a:bodyPr wrap="square" rtlCol="0">
            <a:spAutoFit/>
          </a:bodyPr>
          <a:lstStyle/>
          <a:p>
            <a:r>
              <a:rPr lang="ru-RU" sz="1600" i="1" dirty="0" smtClean="0">
                <a:latin typeface="Georgia" pitchFamily="18" charset="0"/>
              </a:rPr>
              <a:t>Он воевал, как все там воевали,</a:t>
            </a:r>
          </a:p>
          <a:p>
            <a:r>
              <a:rPr lang="ru-RU" sz="1600" i="1" dirty="0" smtClean="0">
                <a:latin typeface="Georgia" pitchFamily="18" charset="0"/>
              </a:rPr>
              <a:t>Стрелял не глядя, в кого стрелял,</a:t>
            </a:r>
          </a:p>
          <a:p>
            <a:r>
              <a:rPr lang="ru-RU" sz="1600" i="1" dirty="0" smtClean="0">
                <a:latin typeface="Georgia" pitchFamily="18" charset="0"/>
              </a:rPr>
              <a:t>А ей писал: «Вернусь я, мама,</a:t>
            </a:r>
          </a:p>
          <a:p>
            <a:r>
              <a:rPr lang="ru-RU" sz="1600" i="1" dirty="0" smtClean="0">
                <a:latin typeface="Georgia" pitchFamily="18" charset="0"/>
              </a:rPr>
              <a:t>Вернусь живым!» и дембель ждал</a:t>
            </a:r>
            <a:r>
              <a:rPr lang="ru-RU" sz="1600" dirty="0" smtClean="0">
                <a:latin typeface="Georgia" pitchFamily="18" charset="0"/>
              </a:rPr>
              <a:t>…</a:t>
            </a:r>
            <a:endParaRPr lang="ru-RU" sz="1600" dirty="0">
              <a:latin typeface="Georgia" pitchFamily="18" charset="0"/>
            </a:endParaRPr>
          </a:p>
        </p:txBody>
      </p:sp>
    </p:spTree>
    <p:extLst>
      <p:ext uri="{BB962C8B-B14F-4D97-AF65-F5344CB8AC3E}">
        <p14:creationId xmlns:p14="http://schemas.microsoft.com/office/powerpoint/2010/main" val="123450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539552" y="188640"/>
            <a:ext cx="8229600" cy="492664"/>
          </a:xfrm>
        </p:spPr>
        <p:txBody>
          <a:bodyPr>
            <a:normAutofit/>
          </a:bodyPr>
          <a:lstStyle/>
          <a:p>
            <a:pPr algn="ct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«Ждите дома осталось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месяца.»</a:t>
            </a:r>
            <a:endParaRPr lang="ru-RU" sz="2800" dirty="0">
              <a:ln>
                <a:solidFill>
                  <a:srgbClr val="C00000"/>
                </a:solidFill>
              </a:ln>
              <a:solidFill>
                <a:srgbClr val="FF0000"/>
              </a:solidFill>
              <a:effectLst>
                <a:outerShdw blurRad="38100" dist="38100" dir="2700000" algn="tl">
                  <a:srgbClr val="000000">
                    <a:alpha val="43137"/>
                  </a:srgbClr>
                </a:outerShdw>
              </a:effectLst>
              <a:latin typeface="Georgia" pitchFamily="18" charset="0"/>
            </a:endParaRP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337827" y="1282042"/>
            <a:ext cx="4038600" cy="2859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5400000">
            <a:off x="2552698" y="2146425"/>
            <a:ext cx="4038600" cy="2934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55668" y="3193404"/>
            <a:ext cx="4103563" cy="29905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20072" y="836712"/>
            <a:ext cx="2954848" cy="646331"/>
          </a:xfrm>
          <a:prstGeom prst="rect">
            <a:avLst/>
          </a:prstGeom>
        </p:spPr>
        <p:txBody>
          <a:bodyPr wrap="none">
            <a:spAutoFit/>
          </a:bodyPr>
          <a:lstStyle/>
          <a:p>
            <a:r>
              <a:rPr lang="ru-RU" i="1" u="sng" dirty="0">
                <a:latin typeface="Times New Roman" pitchFamily="18" charset="0"/>
                <a:cs typeface="Times New Roman" pitchFamily="18" charset="0"/>
              </a:rPr>
              <a:t>на </a:t>
            </a:r>
            <a:r>
              <a:rPr lang="ru-RU" i="1" u="sng" dirty="0" smtClean="0">
                <a:latin typeface="Times New Roman" pitchFamily="18" charset="0"/>
                <a:cs typeface="Times New Roman" pitchFamily="18" charset="0"/>
              </a:rPr>
              <a:t>фото: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последнее письмо </a:t>
            </a:r>
          </a:p>
          <a:p>
            <a:pPr algn="ct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родным </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4154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2" y="1354460"/>
            <a:ext cx="3794670" cy="50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a:xfrm>
            <a:off x="323528" y="293954"/>
            <a:ext cx="8229600" cy="936874"/>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C00000"/>
                </a:solidFill>
                <a:effectLst>
                  <a:outerShdw blurRad="50800" dist="39000" dir="5460000" algn="tl">
                    <a:srgbClr val="000000">
                      <a:alpha val="38000"/>
                    </a:srgbClr>
                  </a:outerShdw>
                </a:effectLst>
                <a:latin typeface="Georgia" pitchFamily="18" charset="0"/>
              </a:rPr>
              <a:t>Цыганков Сергей Петрович</a:t>
            </a:r>
            <a:br>
              <a:rPr lang="ru-RU" sz="4000" b="1" dirty="0" smtClean="0">
                <a:ln w="11430"/>
                <a:solidFill>
                  <a:srgbClr val="C00000"/>
                </a:solidFill>
                <a:effectLst>
                  <a:outerShdw blurRad="50800" dist="39000" dir="5460000" algn="tl">
                    <a:srgbClr val="000000">
                      <a:alpha val="38000"/>
                    </a:srgbClr>
                  </a:outerShdw>
                </a:effectLst>
                <a:latin typeface="Georgia" pitchFamily="18" charset="0"/>
              </a:rPr>
            </a:br>
            <a:r>
              <a:rPr lang="ru-RU" sz="4000" b="1" dirty="0" smtClean="0">
                <a:ln w="11430"/>
                <a:solidFill>
                  <a:srgbClr val="C00000"/>
                </a:solidFill>
                <a:effectLst>
                  <a:outerShdw blurRad="50800" dist="39000" dir="5460000" algn="tl">
                    <a:srgbClr val="000000">
                      <a:alpha val="38000"/>
                    </a:srgbClr>
                  </a:outerShdw>
                </a:effectLst>
                <a:latin typeface="Georgia" pitchFamily="18" charset="0"/>
              </a:rPr>
              <a:t>16.04.1975 – 16.01.1995 г. г.</a:t>
            </a:r>
            <a:endParaRPr lang="ru-RU" sz="4000" b="1" dirty="0">
              <a:ln w="11430"/>
              <a:solidFill>
                <a:srgbClr val="C00000"/>
              </a:solidFill>
              <a:effectLst>
                <a:outerShdw blurRad="50800" dist="39000" dir="5460000" algn="tl">
                  <a:srgbClr val="000000">
                    <a:alpha val="38000"/>
                  </a:srgbClr>
                </a:outerShdw>
              </a:effectLst>
              <a:latin typeface="Georgia" pitchFamily="18" charset="0"/>
            </a:endParaRPr>
          </a:p>
        </p:txBody>
      </p:sp>
      <p:sp>
        <p:nvSpPr>
          <p:cNvPr id="9" name="Объект 8"/>
          <p:cNvSpPr>
            <a:spLocks noGrp="1"/>
          </p:cNvSpPr>
          <p:nvPr>
            <p:ph sz="half" idx="2"/>
          </p:nvPr>
        </p:nvSpPr>
        <p:spPr>
          <a:xfrm>
            <a:off x="4067944" y="1268760"/>
            <a:ext cx="4608512" cy="4434840"/>
          </a:xfrm>
        </p:spPr>
        <p:txBody>
          <a:bodyPr>
            <a:normAutofit/>
          </a:bodyPr>
          <a:lstStyle/>
          <a:p>
            <a:pPr marL="0" indent="0" algn="ctr">
              <a:buNone/>
            </a:pP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Младший сержант, старший стрелок-радист</a:t>
            </a:r>
          </a:p>
          <a:p>
            <a:pPr marL="0" indent="0" algn="ctr">
              <a:buNone/>
            </a:pP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 </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57</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 </a:t>
            </a:r>
            <a:r>
              <a:rPr lang="ru-RU" sz="2400" dirty="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Псковской дивизии </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ВДВ. Награжден орденом Мужества (посмертно, Указ Президента РФ от </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17.02.1995 г., №151</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a:t>
            </a:r>
            <a:r>
              <a:rPr lang="ru-RU" sz="2400" dirty="0" smtClean="0">
                <a:ln>
                  <a:solidFill>
                    <a:schemeClr val="tx1"/>
                  </a:solidFill>
                </a:ln>
                <a:solidFill>
                  <a:srgbClr val="FF0000"/>
                </a:solidFill>
                <a:effectLst>
                  <a:outerShdw blurRad="38100" dist="38100" dir="2700000" algn="tl">
                    <a:srgbClr val="000000">
                      <a:alpha val="43137"/>
                    </a:srgbClr>
                  </a:outerShdw>
                </a:effectLst>
                <a:latin typeface="Georgia" pitchFamily="18" charset="0"/>
              </a:rPr>
              <a:t> </a:t>
            </a:r>
            <a:endParaRPr lang="ru-RU" sz="2400" dirty="0">
              <a:ln>
                <a:solidFill>
                  <a:schemeClr val="tx1"/>
                </a:solidFill>
              </a:ln>
              <a:solidFill>
                <a:srgbClr val="FF0000"/>
              </a:solidFill>
              <a:effectLst>
                <a:outerShdw blurRad="38100" dist="38100" dir="2700000" algn="tl">
                  <a:srgbClr val="000000">
                    <a:alpha val="43137"/>
                  </a:srgbClr>
                </a:outerShdw>
              </a:effectLst>
              <a:latin typeface="Georgia" pitchFamily="18" charset="0"/>
            </a:endParaRPr>
          </a:p>
        </p:txBody>
      </p:sp>
      <p:sp>
        <p:nvSpPr>
          <p:cNvPr id="2" name="TextBox 1"/>
          <p:cNvSpPr txBox="1"/>
          <p:nvPr/>
        </p:nvSpPr>
        <p:spPr>
          <a:xfrm>
            <a:off x="4179937" y="3861048"/>
            <a:ext cx="4680520" cy="1938992"/>
          </a:xfrm>
          <a:prstGeom prst="rect">
            <a:avLst/>
          </a:prstGeom>
          <a:noFill/>
        </p:spPr>
        <p:txBody>
          <a:bodyPr wrap="square" rtlCol="0">
            <a:spAutoFit/>
          </a:bodyPr>
          <a:lstStyle/>
          <a:p>
            <a:pPr algn="ctr"/>
            <a:r>
              <a:rPr lang="ru-RU" sz="2400" b="1" dirty="0" smtClean="0">
                <a:effectLst>
                  <a:outerShdw blurRad="38100" dist="38100" dir="2700000" algn="tl">
                    <a:srgbClr val="000000">
                      <a:alpha val="43137"/>
                    </a:srgbClr>
                  </a:outerShdw>
                </a:effectLst>
                <a:latin typeface="Monotype Corsiva" pitchFamily="66" charset="0"/>
              </a:rPr>
              <a:t>«Мне </a:t>
            </a:r>
            <a:r>
              <a:rPr lang="ru-RU" sz="2400" b="1" dirty="0" smtClean="0">
                <a:effectLst>
                  <a:outerShdw blurRad="38100" dist="38100" dir="2700000" algn="tl">
                    <a:srgbClr val="000000">
                      <a:alpha val="43137"/>
                    </a:srgbClr>
                  </a:outerShdw>
                </a:effectLst>
                <a:latin typeface="Monotype Corsiva" pitchFamily="66" charset="0"/>
              </a:rPr>
              <a:t>кажется, порою, </a:t>
            </a:r>
          </a:p>
          <a:p>
            <a:pPr algn="ctr"/>
            <a:r>
              <a:rPr lang="ru-RU" sz="2400" b="1" dirty="0" smtClean="0">
                <a:effectLst>
                  <a:outerShdw blurRad="38100" dist="38100" dir="2700000" algn="tl">
                    <a:srgbClr val="000000">
                      <a:alpha val="43137"/>
                    </a:srgbClr>
                  </a:outerShdw>
                </a:effectLst>
                <a:latin typeface="Monotype Corsiva" pitchFamily="66" charset="0"/>
              </a:rPr>
              <a:t>что солдаты с кровавых, </a:t>
            </a:r>
          </a:p>
          <a:p>
            <a:pPr algn="ctr"/>
            <a:r>
              <a:rPr lang="ru-RU" sz="2400" b="1" dirty="0" smtClean="0">
                <a:effectLst>
                  <a:outerShdw blurRad="38100" dist="38100" dir="2700000" algn="tl">
                    <a:srgbClr val="000000">
                      <a:alpha val="43137"/>
                    </a:srgbClr>
                  </a:outerShdw>
                </a:effectLst>
                <a:latin typeface="Monotype Corsiva" pitchFamily="66" charset="0"/>
              </a:rPr>
              <a:t>не пришедшие с полей.</a:t>
            </a:r>
          </a:p>
          <a:p>
            <a:pPr algn="ctr"/>
            <a:r>
              <a:rPr lang="ru-RU" sz="2400" b="1" dirty="0" smtClean="0">
                <a:effectLst>
                  <a:outerShdw blurRad="38100" dist="38100" dir="2700000" algn="tl">
                    <a:srgbClr val="000000">
                      <a:alpha val="43137"/>
                    </a:srgbClr>
                  </a:outerShdw>
                </a:effectLst>
                <a:latin typeface="Monotype Corsiva" pitchFamily="66" charset="0"/>
              </a:rPr>
              <a:t>Не в  землю нашу, полегли когда-то, а превратились в белых журавлей</a:t>
            </a:r>
            <a:r>
              <a:rPr lang="ru-RU" sz="2400" b="1" dirty="0" smtClean="0">
                <a:effectLst>
                  <a:outerShdw blurRad="38100" dist="38100" dir="2700000" algn="tl">
                    <a:srgbClr val="000000">
                      <a:alpha val="43137"/>
                    </a:srgbClr>
                  </a:outerShdw>
                </a:effectLst>
                <a:latin typeface="Monotype Corsiva" pitchFamily="66" charset="0"/>
              </a:rPr>
              <a:t>…»</a:t>
            </a:r>
            <a:endParaRPr lang="ru-RU" sz="2400" b="1" dirty="0">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p14="http://schemas.microsoft.com/office/powerpoint/2010/main" val="4099718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3467473" cy="560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72138" y="116632"/>
            <a:ext cx="8064896" cy="954107"/>
          </a:xfrm>
          <a:prstGeom prst="rect">
            <a:avLst/>
          </a:prstGeom>
        </p:spPr>
        <p:txBody>
          <a:bodyPr wrap="square">
            <a:spAutoFit/>
          </a:bodyPr>
          <a:lstStyle/>
          <a:p>
            <a:r>
              <a:rPr lang="ru-RU" sz="24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Прожившим так мало,</a:t>
            </a:r>
          </a:p>
          <a:p>
            <a:r>
              <a:rPr lang="ru-RU" sz="2400" dirty="0">
                <a:ln>
                  <a:solidFill>
                    <a:srgbClr val="C00000"/>
                  </a:solidFill>
                </a:ln>
                <a:solidFill>
                  <a:srgbClr val="FF0000"/>
                </a:solidFill>
                <a:effectLst>
                  <a:outerShdw blurRad="38100" dist="38100" dir="2700000" algn="tl">
                    <a:srgbClr val="000000">
                      <a:alpha val="43137"/>
                    </a:srgbClr>
                  </a:outerShdw>
                </a:effectLst>
                <a:latin typeface="Georgia" pitchFamily="18" charset="0"/>
              </a:rPr>
              <a:t> </a:t>
            </a:r>
            <a:r>
              <a:rPr lang="ru-RU" sz="24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                                                    </a:t>
            </a:r>
            <a:r>
              <a:rPr lang="ru-RU" sz="28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Прожившим так много.</a:t>
            </a:r>
            <a:endParaRPr lang="ru-RU" sz="2800" dirty="0"/>
          </a:p>
        </p:txBody>
      </p:sp>
      <p:pic>
        <p:nvPicPr>
          <p:cNvPr id="1126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91537" y="1988840"/>
            <a:ext cx="2545497"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51920" y="3645024"/>
            <a:ext cx="5040560" cy="3293209"/>
          </a:xfrm>
          <a:prstGeom prst="rect">
            <a:avLst/>
          </a:prstGeom>
          <a:noFill/>
        </p:spPr>
        <p:txBody>
          <a:bodyPr wrap="square" rtlCol="0">
            <a:spAutoFit/>
          </a:bodyPr>
          <a:lstStyle/>
          <a:p>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  26</a:t>
            </a:r>
            <a:r>
              <a:rPr lang="ru-RU" sz="1600" dirty="0" smtClean="0">
                <a:latin typeface="Georgia" pitchFamily="18" charset="0"/>
              </a:rPr>
              <a:t> </a:t>
            </a:r>
            <a:r>
              <a:rPr lang="ru-RU" sz="1600" dirty="0" smtClean="0">
                <a:latin typeface="Georgia" pitchFamily="18" charset="0"/>
              </a:rPr>
              <a:t>января </a:t>
            </a:r>
            <a:r>
              <a:rPr lang="ru-RU" sz="1600" dirty="0" smtClean="0">
                <a:latin typeface="Times New Roman" pitchFamily="18" charset="0"/>
                <a:cs typeface="Times New Roman" pitchFamily="18" charset="0"/>
              </a:rPr>
              <a:t>1995 </a:t>
            </a:r>
            <a:r>
              <a:rPr lang="ru-RU" sz="1600" dirty="0" smtClean="0">
                <a:latin typeface="Georgia" pitchFamily="18" charset="0"/>
              </a:rPr>
              <a:t>год…</a:t>
            </a:r>
            <a:r>
              <a:rPr lang="ru-RU" sz="1600" dirty="0">
                <a:latin typeface="Georgia" pitchFamily="18" charset="0"/>
              </a:rPr>
              <a:t>было пасмурно и </a:t>
            </a:r>
            <a:r>
              <a:rPr lang="ru-RU" sz="1600" dirty="0" smtClean="0">
                <a:latin typeface="Georgia" pitchFamily="18" charset="0"/>
              </a:rPr>
              <a:t>тихо.</a:t>
            </a:r>
          </a:p>
          <a:p>
            <a:r>
              <a:rPr lang="ru-RU" sz="1600" dirty="0" smtClean="0">
                <a:latin typeface="Georgia" pitchFamily="18" charset="0"/>
              </a:rPr>
              <a:t>На похороны пришли все – от мало до велика. Даже старики, которые по состоянию здоровья уже давно не выходили за калитку, посчитали своим долгом превозмочь болезнь и лично проводить солдата в последний путь.</a:t>
            </a:r>
          </a:p>
          <a:p>
            <a:r>
              <a:rPr lang="ru-RU" sz="1600" dirty="0" smtClean="0">
                <a:latin typeface="Georgia" pitchFamily="18" charset="0"/>
              </a:rPr>
              <a:t>Из воспоминаний: «</a:t>
            </a:r>
            <a:r>
              <a:rPr lang="ru-RU" sz="1600" i="1" dirty="0" smtClean="0">
                <a:latin typeface="Times New Roman" pitchFamily="18" charset="0"/>
                <a:cs typeface="Times New Roman" pitchFamily="18" charset="0"/>
              </a:rPr>
              <a:t>Вдруг загудел, зашумел ветер, разметал тучи по небу, согнул деревья в садах… Будто природа и всё село Текос прощались с Сергеем…В этот день посёлок был погружён в мрачный траур, скорбь и печаль. Нет предела переживаниям. Тяжёлая грусть сковывала сердца односельчан.»</a:t>
            </a:r>
            <a:endParaRPr lang="ru-RU" sz="1600" i="1" dirty="0">
              <a:latin typeface="Times New Roman" pitchFamily="18" charset="0"/>
              <a:cs typeface="Times New Roman" pitchFamily="18" charset="0"/>
            </a:endParaRPr>
          </a:p>
          <a:p>
            <a:endParaRPr lang="ru-RU" sz="1600" dirty="0" smtClean="0">
              <a:latin typeface="Georgia" pitchFamily="18" charset="0"/>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1470" y="1070739"/>
            <a:ext cx="2511614" cy="1683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16216" y="1070739"/>
            <a:ext cx="2220818" cy="523220"/>
          </a:xfrm>
          <a:prstGeom prst="rect">
            <a:avLst/>
          </a:prstGeom>
          <a:noFill/>
        </p:spPr>
        <p:txBody>
          <a:bodyPr wrap="square" rtlCol="0">
            <a:spAutoFit/>
          </a:bodyPr>
          <a:lstStyle/>
          <a:p>
            <a:r>
              <a:rPr lang="ru-RU" sz="1400" i="1" u="sng" dirty="0" smtClean="0">
                <a:latin typeface="Times New Roman" pitchFamily="18" charset="0"/>
                <a:cs typeface="Times New Roman" pitchFamily="18" charset="0"/>
              </a:rPr>
              <a:t>на фото:</a:t>
            </a:r>
            <a:r>
              <a:rPr lang="ru-RU" sz="1400" i="1" dirty="0" smtClean="0">
                <a:latin typeface="Times New Roman" pitchFamily="18" charset="0"/>
                <a:cs typeface="Times New Roman" pitchFamily="18" charset="0"/>
              </a:rPr>
              <a:t>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Памятник Гвардейцам ВДВ в Пскове.</a:t>
            </a:r>
            <a:endParaRPr lang="ru-RU" sz="1400"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6412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49266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Солдатами не рождаются!</a:t>
            </a:r>
            <a:endParaRPr lang="ru-RU" sz="3600" b="1" dirty="0">
              <a:ln w="11430">
                <a:solidFill>
                  <a:srgbClr val="C00000"/>
                </a:solidFill>
              </a:ln>
              <a:solidFill>
                <a:srgbClr val="FF0000"/>
              </a:solidFill>
              <a:effectLst>
                <a:outerShdw blurRad="50800" dist="39000" dir="5460000" algn="tl">
                  <a:srgbClr val="000000">
                    <a:alpha val="38000"/>
                  </a:srgbClr>
                </a:outerShdw>
              </a:effectLst>
            </a:endParaRPr>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3180709"/>
            <a:ext cx="2448271" cy="3389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5496" y="836710"/>
            <a:ext cx="9108504" cy="2308324"/>
          </a:xfrm>
          <a:prstGeom prst="rect">
            <a:avLst/>
          </a:prstGeom>
          <a:noFill/>
        </p:spPr>
        <p:txBody>
          <a:bodyPr wrap="square" rtlCol="0">
            <a:spAutoFit/>
          </a:bodyPr>
          <a:lstStyle/>
          <a:p>
            <a:r>
              <a:rPr lang="ru-RU" sz="1600" dirty="0" smtClean="0">
                <a:latin typeface="Georgia" pitchFamily="18" charset="0"/>
              </a:rPr>
              <a:t>    </a:t>
            </a:r>
            <a:r>
              <a:rPr lang="ru-RU" sz="1600" dirty="0" smtClean="0">
                <a:latin typeface="Georgia" pitchFamily="18" charset="0"/>
              </a:rPr>
              <a:t>  В </a:t>
            </a:r>
            <a:r>
              <a:rPr lang="ru-RU" sz="1600" dirty="0">
                <a:latin typeface="Georgia" pitchFamily="18" charset="0"/>
              </a:rPr>
              <a:t>тишине </a:t>
            </a:r>
            <a:r>
              <a:rPr lang="ru-RU" sz="1600" dirty="0" err="1">
                <a:latin typeface="Georgia" pitchFamily="18" charset="0"/>
              </a:rPr>
              <a:t>текосской</a:t>
            </a:r>
            <a:r>
              <a:rPr lang="ru-RU" sz="1600" dirty="0">
                <a:latin typeface="Georgia" pitchFamily="18" charset="0"/>
              </a:rPr>
              <a:t> школы №</a:t>
            </a:r>
            <a:r>
              <a:rPr lang="ru-RU" sz="1600" dirty="0" smtClean="0">
                <a:latin typeface="Georgia" pitchFamily="18" charset="0"/>
                <a:cs typeface="Times New Roman" pitchFamily="18" charset="0"/>
              </a:rPr>
              <a:t>24 </a:t>
            </a:r>
            <a:r>
              <a:rPr lang="ru-RU" sz="1600" dirty="0" smtClean="0">
                <a:latin typeface="Georgia" pitchFamily="18" charset="0"/>
              </a:rPr>
              <a:t>горит свеча </a:t>
            </a:r>
            <a:r>
              <a:rPr lang="ru-RU" sz="1600" dirty="0">
                <a:latin typeface="Georgia" pitchFamily="18" charset="0"/>
              </a:rPr>
              <a:t>у  </a:t>
            </a:r>
            <a:r>
              <a:rPr lang="ru-RU" sz="1600" dirty="0" smtClean="0">
                <a:latin typeface="Georgia" pitchFamily="18" charset="0"/>
              </a:rPr>
              <a:t>портрета </a:t>
            </a:r>
            <a:r>
              <a:rPr lang="ru-RU" sz="1600" dirty="0">
                <a:latin typeface="Georgia" pitchFamily="18" charset="0"/>
              </a:rPr>
              <a:t>голубоглазого </a:t>
            </a:r>
            <a:r>
              <a:rPr lang="ru-RU" sz="1600" dirty="0" smtClean="0">
                <a:latin typeface="Georgia" pitchFamily="18" charset="0"/>
              </a:rPr>
              <a:t>мальчишки, </a:t>
            </a:r>
            <a:r>
              <a:rPr lang="ru-RU" sz="1600" dirty="0" smtClean="0">
                <a:latin typeface="Georgia" pitchFamily="18" charset="0"/>
              </a:rPr>
              <a:t>  </a:t>
            </a:r>
          </a:p>
          <a:p>
            <a:r>
              <a:rPr lang="ru-RU" sz="1600" dirty="0">
                <a:latin typeface="Georgia" pitchFamily="18" charset="0"/>
              </a:rPr>
              <a:t> </a:t>
            </a:r>
            <a:r>
              <a:rPr lang="ru-RU" sz="1600" dirty="0" smtClean="0">
                <a:latin typeface="Georgia" pitchFamily="18" charset="0"/>
              </a:rPr>
              <a:t>ребята </a:t>
            </a:r>
            <a:r>
              <a:rPr lang="ru-RU" sz="1600" dirty="0" smtClean="0">
                <a:latin typeface="Georgia" pitchFamily="18" charset="0"/>
              </a:rPr>
              <a:t>зачитываю стихотворения. Линейка «Память» посвященная Сергею Цыганкову </a:t>
            </a:r>
            <a:r>
              <a:rPr lang="ru-RU" sz="1600" dirty="0" smtClean="0">
                <a:latin typeface="Georgia" pitchFamily="18" charset="0"/>
              </a:rPr>
              <a:t> </a:t>
            </a:r>
          </a:p>
          <a:p>
            <a:r>
              <a:rPr lang="ru-RU" sz="1600" dirty="0">
                <a:latin typeface="Georgia" pitchFamily="18" charset="0"/>
              </a:rPr>
              <a:t> </a:t>
            </a:r>
            <a:r>
              <a:rPr lang="ru-RU" sz="1600" dirty="0" smtClean="0">
                <a:latin typeface="Georgia" pitchFamily="18" charset="0"/>
              </a:rPr>
              <a:t>проводится каждый год! </a:t>
            </a:r>
            <a:r>
              <a:rPr lang="ru-RU" sz="1600" dirty="0" smtClean="0">
                <a:latin typeface="Georgia" pitchFamily="18" charset="0"/>
              </a:rPr>
              <a:t>В школе создан уголок памяти Сергею.</a:t>
            </a:r>
            <a:r>
              <a:rPr lang="ru-RU" sz="1600" dirty="0">
                <a:latin typeface="Georgia" pitchFamily="18" charset="0"/>
              </a:rPr>
              <a:t> Рядом «</a:t>
            </a:r>
            <a:r>
              <a:rPr lang="ru-RU" sz="1600" dirty="0" smtClean="0">
                <a:latin typeface="Georgia" pitchFamily="18" charset="0"/>
              </a:rPr>
              <a:t>Книга Памяти», </a:t>
            </a:r>
            <a:endParaRPr lang="ru-RU" sz="1600" dirty="0" smtClean="0">
              <a:latin typeface="Georgia" pitchFamily="18" charset="0"/>
            </a:endParaRPr>
          </a:p>
          <a:p>
            <a:r>
              <a:rPr lang="ru-RU" sz="1600" dirty="0">
                <a:latin typeface="Georgia" pitchFamily="18" charset="0"/>
              </a:rPr>
              <a:t> </a:t>
            </a:r>
            <a:r>
              <a:rPr lang="ru-RU" sz="1600" dirty="0" smtClean="0">
                <a:latin typeface="Georgia" pitchFamily="18" charset="0"/>
              </a:rPr>
              <a:t>изданная Красно­даре.                                                                         На </a:t>
            </a:r>
            <a:r>
              <a:rPr lang="ru-RU" sz="1600" dirty="0">
                <a:latin typeface="Georgia" pitchFamily="18" charset="0"/>
              </a:rPr>
              <a:t>её </a:t>
            </a:r>
            <a:r>
              <a:rPr lang="ru-RU" sz="1600" dirty="0" smtClean="0">
                <a:latin typeface="Georgia" pitchFamily="18" charset="0"/>
              </a:rPr>
              <a:t>форзаце фотография </a:t>
            </a:r>
            <a:endParaRPr lang="ru-RU" sz="1600" dirty="0">
              <a:latin typeface="Georgia" pitchFamily="18" charset="0"/>
            </a:endParaRPr>
          </a:p>
          <a:p>
            <a:r>
              <a:rPr lang="ru-RU" sz="1600" dirty="0" smtClean="0">
                <a:latin typeface="Georgia" pitchFamily="18" charset="0"/>
              </a:rPr>
              <a:t> памятника </a:t>
            </a:r>
            <a:r>
              <a:rPr lang="ru-RU" sz="1600" dirty="0" smtClean="0">
                <a:latin typeface="Georgia" pitchFamily="18" charset="0"/>
              </a:rPr>
              <a:t>кубанцам</a:t>
            </a:r>
            <a:r>
              <a:rPr lang="ru-RU" sz="1600" dirty="0" smtClean="0">
                <a:latin typeface="Georgia" pitchFamily="18" charset="0"/>
              </a:rPr>
              <a:t>,                                                                           </a:t>
            </a:r>
            <a:r>
              <a:rPr lang="ru-RU" sz="1600" dirty="0">
                <a:latin typeface="Georgia" pitchFamily="18" charset="0"/>
              </a:rPr>
              <a:t>погибшим </a:t>
            </a:r>
            <a:r>
              <a:rPr lang="ru-RU" sz="1600" dirty="0" smtClean="0">
                <a:latin typeface="Georgia" pitchFamily="18" charset="0"/>
              </a:rPr>
              <a:t>в Чеченской</a:t>
            </a:r>
            <a:r>
              <a:rPr lang="ru-RU" sz="1600" dirty="0">
                <a:latin typeface="Georgia" pitchFamily="18" charset="0"/>
              </a:rPr>
              <a:t> </a:t>
            </a:r>
            <a:r>
              <a:rPr lang="ru-RU" sz="1600" dirty="0" smtClean="0">
                <a:latin typeface="Georgia" pitchFamily="18" charset="0"/>
              </a:rPr>
              <a:t>Республике </a:t>
            </a:r>
            <a:r>
              <a:rPr lang="ru-RU" sz="1600" dirty="0" smtClean="0">
                <a:latin typeface="Times New Roman" pitchFamily="18" charset="0"/>
                <a:cs typeface="Times New Roman" pitchFamily="18" charset="0"/>
              </a:rPr>
              <a:t>в 1994-1996г.г.                                                                   </a:t>
            </a:r>
            <a:r>
              <a:rPr lang="ru-RU" sz="1600" dirty="0" smtClean="0">
                <a:latin typeface="Georgia" pitchFamily="18" charset="0"/>
                <a:cs typeface="Times New Roman" pitchFamily="18" charset="0"/>
              </a:rPr>
              <a:t>Ежегодно </a:t>
            </a:r>
            <a:r>
              <a:rPr lang="ru-RU" sz="1600" dirty="0" smtClean="0">
                <a:latin typeface="Georgia" pitchFamily="18" charset="0"/>
                <a:cs typeface="Times New Roman" pitchFamily="18" charset="0"/>
              </a:rPr>
              <a:t>учащиеся нашей </a:t>
            </a:r>
            <a:r>
              <a:rPr lang="ru-RU" sz="1600" dirty="0" smtClean="0">
                <a:latin typeface="Georgia" pitchFamily="18" charset="0"/>
                <a:cs typeface="Times New Roman" pitchFamily="18" charset="0"/>
              </a:rPr>
              <a:t>школы, своими </a:t>
            </a:r>
            <a:r>
              <a:rPr lang="ru-RU" sz="1600" dirty="0" smtClean="0">
                <a:latin typeface="Georgia" pitchFamily="18" charset="0"/>
                <a:cs typeface="Times New Roman" pitchFamily="18" charset="0"/>
              </a:rPr>
              <a:t>руками </a:t>
            </a:r>
            <a:r>
              <a:rPr lang="ru-RU" sz="1600" dirty="0" smtClean="0">
                <a:latin typeface="Georgia" pitchFamily="18" charset="0"/>
                <a:cs typeface="Times New Roman" pitchFamily="18" charset="0"/>
              </a:rPr>
              <a:t>                                                                        изготавливают </a:t>
            </a:r>
            <a:r>
              <a:rPr lang="ru-RU" sz="1600" dirty="0" smtClean="0">
                <a:latin typeface="Georgia" pitchFamily="18" charset="0"/>
                <a:cs typeface="Times New Roman" pitchFamily="18" charset="0"/>
              </a:rPr>
              <a:t>цветы, </a:t>
            </a:r>
            <a:r>
              <a:rPr lang="ru-RU" sz="1600" dirty="0" smtClean="0">
                <a:latin typeface="Georgia" pitchFamily="18" charset="0"/>
                <a:cs typeface="Times New Roman" pitchFamily="18" charset="0"/>
              </a:rPr>
              <a:t>которые возлагают </a:t>
            </a:r>
            <a:r>
              <a:rPr lang="ru-RU" sz="1600" dirty="0" smtClean="0">
                <a:latin typeface="Georgia" pitchFamily="18" charset="0"/>
                <a:cs typeface="Times New Roman" pitchFamily="18" charset="0"/>
              </a:rPr>
              <a:t>у памятника </a:t>
            </a:r>
            <a:r>
              <a:rPr lang="ru-RU" sz="1600" dirty="0" smtClean="0">
                <a:latin typeface="Georgia" pitchFamily="18" charset="0"/>
                <a:cs typeface="Times New Roman" pitchFamily="18" charset="0"/>
              </a:rPr>
              <a:t>                                                                       Серёжи, под руководством  </a:t>
            </a:r>
          </a:p>
          <a:p>
            <a:r>
              <a:rPr lang="ru-RU" sz="1600" dirty="0" smtClean="0">
                <a:latin typeface="Georgia" pitchFamily="18" charset="0"/>
                <a:cs typeface="Times New Roman" pitchFamily="18" charset="0"/>
              </a:rPr>
              <a:t>учителя начальных классов                                                                </a:t>
            </a:r>
            <a:r>
              <a:rPr lang="ru-RU" sz="1600" dirty="0" err="1" smtClean="0">
                <a:latin typeface="Georgia" pitchFamily="18" charset="0"/>
                <a:cs typeface="Times New Roman" pitchFamily="18" charset="0"/>
              </a:rPr>
              <a:t>Ревва</a:t>
            </a:r>
            <a:r>
              <a:rPr lang="ru-RU" sz="1600" dirty="0" smtClean="0">
                <a:latin typeface="Georgia" pitchFamily="18" charset="0"/>
                <a:cs typeface="Times New Roman" pitchFamily="18" charset="0"/>
              </a:rPr>
              <a:t> Светланы Петровны</a:t>
            </a:r>
            <a:r>
              <a:rPr lang="ru-RU" sz="1600" dirty="0" smtClean="0">
                <a:latin typeface="Georgia" pitchFamily="18" charset="0"/>
                <a:cs typeface="Times New Roman" pitchFamily="18" charset="0"/>
              </a:rPr>
              <a:t>. </a:t>
            </a:r>
            <a:endParaRPr lang="ru-RU" sz="1600" dirty="0" smtClean="0">
              <a:latin typeface="Georgia" pitchFamily="18" charset="0"/>
            </a:endParaRPr>
          </a:p>
        </p:txBody>
      </p:sp>
      <p:pic>
        <p:nvPicPr>
          <p:cNvPr id="13315" name="Picture 3" descr="C:\Users\толя\Desktop\цыганков Сергей\линейка памяти 14\P1100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728193"/>
            <a:ext cx="3131839" cy="2348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C:\Users\толя\Desktop\цыганков Сергей\линейка памяти 14\P11003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124" y="4077072"/>
            <a:ext cx="3323861" cy="2492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5816" y="4221088"/>
            <a:ext cx="2448272" cy="2169825"/>
          </a:xfrm>
          <a:prstGeom prst="rect">
            <a:avLst/>
          </a:prstGeom>
          <a:noFill/>
        </p:spPr>
        <p:txBody>
          <a:bodyPr wrap="square" rtlCol="0">
            <a:spAutoFit/>
          </a:bodyPr>
          <a:lstStyle/>
          <a:p>
            <a:r>
              <a:rPr lang="ru-RU" sz="1500" i="1" dirty="0" smtClean="0">
                <a:latin typeface="Times New Roman" pitchFamily="18" charset="0"/>
                <a:cs typeface="Times New Roman" pitchFamily="18" charset="0"/>
              </a:rPr>
              <a:t>Не надо слов, давайте</a:t>
            </a:r>
          </a:p>
          <a:p>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помолчим,</a:t>
            </a:r>
          </a:p>
          <a:p>
            <a:r>
              <a:rPr lang="ru-RU" sz="1500" i="1" dirty="0" smtClean="0">
                <a:latin typeface="Times New Roman" pitchFamily="18" charset="0"/>
                <a:cs typeface="Times New Roman" pitchFamily="18" charset="0"/>
              </a:rPr>
              <a:t>Молчанье здесь</a:t>
            </a:r>
          </a:p>
          <a:p>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намного больше </a:t>
            </a:r>
          </a:p>
          <a:p>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скажет.</a:t>
            </a:r>
          </a:p>
          <a:p>
            <a:r>
              <a:rPr lang="ru-RU" sz="1500" i="1" dirty="0" smtClean="0">
                <a:latin typeface="Times New Roman" pitchFamily="18" charset="0"/>
                <a:cs typeface="Times New Roman" pitchFamily="18" charset="0"/>
              </a:rPr>
              <a:t>Давайте в сердце память</a:t>
            </a:r>
          </a:p>
          <a:p>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сохраним,</a:t>
            </a:r>
          </a:p>
          <a:p>
            <a:r>
              <a:rPr lang="ru-RU" sz="1500" i="1" dirty="0" smtClean="0">
                <a:latin typeface="Times New Roman" pitchFamily="18" charset="0"/>
                <a:cs typeface="Times New Roman" pitchFamily="18" charset="0"/>
              </a:rPr>
              <a:t>Ведь боль и так…     </a:t>
            </a:r>
          </a:p>
          <a:p>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огромным камнем ляжет</a:t>
            </a:r>
            <a:endParaRPr lang="ru-RU" sz="1500" i="1" dirty="0">
              <a:latin typeface="Times New Roman" pitchFamily="18" charset="0"/>
              <a:cs typeface="Times New Roman" pitchFamily="18" charset="0"/>
            </a:endParaRPr>
          </a:p>
        </p:txBody>
      </p:sp>
      <p:sp>
        <p:nvSpPr>
          <p:cNvPr id="3" name="TextBox 2"/>
          <p:cNvSpPr txBox="1"/>
          <p:nvPr/>
        </p:nvSpPr>
        <p:spPr>
          <a:xfrm>
            <a:off x="6052050" y="3270616"/>
            <a:ext cx="2736304" cy="584775"/>
          </a:xfrm>
          <a:prstGeom prst="rect">
            <a:avLst/>
          </a:prstGeom>
          <a:noFill/>
        </p:spPr>
        <p:txBody>
          <a:bodyPr wrap="square" rtlCol="0">
            <a:spAutoFit/>
          </a:bodyPr>
          <a:lstStyle/>
          <a:p>
            <a:r>
              <a:rPr lang="ru-RU" sz="1600" i="1" u="sng" dirty="0">
                <a:latin typeface="Times New Roman" pitchFamily="18" charset="0"/>
                <a:cs typeface="Times New Roman" pitchFamily="18" charset="0"/>
              </a:rPr>
              <a:t>на фото</a:t>
            </a:r>
            <a:r>
              <a:rPr lang="ru-RU" sz="1600" i="1" u="sng" dirty="0" smtClean="0">
                <a:latin typeface="Times New Roman" pitchFamily="18" charset="0"/>
                <a:cs typeface="Times New Roman" pitchFamily="18" charset="0"/>
              </a:rPr>
              <a:t>:</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Линейка памяти</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Цыганкову Сергею </a:t>
            </a:r>
            <a:endParaRPr lang="ru-RU" sz="1600"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9202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308" y="476672"/>
            <a:ext cx="8229600" cy="49266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Уголок памяти Цыганкову Сергею</a:t>
            </a:r>
            <a:endParaRPr lang="ru-RU" sz="3200" b="1" dirty="0">
              <a:ln w="11430">
                <a:solidFill>
                  <a:srgbClr val="C00000"/>
                </a:solidFill>
              </a:ln>
              <a:solidFill>
                <a:srgbClr val="FF0000"/>
              </a:solidFill>
              <a:effectLst>
                <a:outerShdw blurRad="50800" dist="39000" dir="5460000" algn="tl">
                  <a:srgbClr val="000000">
                    <a:alpha val="38000"/>
                  </a:srgbClr>
                </a:outerShdw>
              </a:effectLst>
            </a:endParaRPr>
          </a:p>
        </p:txBody>
      </p:sp>
      <p:pic>
        <p:nvPicPr>
          <p:cNvPr id="1028" name="Picture 4" descr="C:\Users\толя\Desktop\ЦЫГАНКОВ СЕРГЕЙ\ФОТО\P11704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57609" y="2876941"/>
            <a:ext cx="3072342" cy="2304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3960440" cy="323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909" y="3717032"/>
            <a:ext cx="2277541" cy="298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04248" y="2221898"/>
            <a:ext cx="2019202" cy="1231106"/>
          </a:xfrm>
          <a:prstGeom prst="rect">
            <a:avLst/>
          </a:prstGeom>
          <a:noFill/>
        </p:spPr>
        <p:txBody>
          <a:bodyPr wrap="square" rtlCol="0">
            <a:spAutoFit/>
          </a:bodyPr>
          <a:lstStyle/>
          <a:p>
            <a:r>
              <a:rPr lang="ru-RU" sz="1600" i="1" u="sng" dirty="0">
                <a:latin typeface="Times New Roman" pitchFamily="18" charset="0"/>
                <a:cs typeface="Times New Roman" pitchFamily="18" charset="0"/>
              </a:rPr>
              <a:t>н</a:t>
            </a:r>
            <a:r>
              <a:rPr lang="ru-RU" sz="1600" i="1" u="sng" dirty="0" smtClean="0">
                <a:latin typeface="Times New Roman" pitchFamily="18" charset="0"/>
                <a:cs typeface="Times New Roman" pitchFamily="18" charset="0"/>
              </a:rPr>
              <a:t>а фото: </a:t>
            </a:r>
          </a:p>
          <a:p>
            <a:r>
              <a:rPr lang="ru-RU" sz="1600" b="1" i="1" dirty="0" smtClean="0">
                <a:effectLst>
                  <a:outerShdw blurRad="38100" dist="38100" dir="2700000" algn="tl">
                    <a:srgbClr val="000000">
                      <a:alpha val="43137"/>
                    </a:srgbClr>
                  </a:outerShdw>
                </a:effectLst>
                <a:latin typeface="Times New Roman" pitchFamily="18" charset="0"/>
                <a:cs typeface="Times New Roman" pitchFamily="18" charset="0"/>
              </a:rPr>
              <a:t>Книга ПАМЯТИ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кубанцам погибшим в Чеченской Республике</a:t>
            </a:r>
          </a:p>
          <a:p>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в 1994-1996г.г.</a:t>
            </a:r>
            <a:endParaRPr lang="ru-RU" sz="14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323528" y="4797152"/>
            <a:ext cx="3672408" cy="1077218"/>
          </a:xfrm>
          <a:prstGeom prst="rect">
            <a:avLst/>
          </a:prstGeom>
          <a:noFill/>
        </p:spPr>
        <p:txBody>
          <a:bodyPr wrap="square" rtlCol="0">
            <a:spAutoFit/>
          </a:bodyPr>
          <a:lstStyle/>
          <a:p>
            <a:r>
              <a:rPr lang="ru-RU" sz="1600" i="1" u="sng" dirty="0">
                <a:latin typeface="Times New Roman" pitchFamily="18" charset="0"/>
                <a:cs typeface="Times New Roman" pitchFamily="18" charset="0"/>
              </a:rPr>
              <a:t>на фото: </a:t>
            </a:r>
            <a:r>
              <a:rPr lang="ru-RU" sz="1600" i="1" dirty="0" smtClean="0">
                <a:latin typeface="Times New Roman" pitchFamily="18" charset="0"/>
                <a:cs typeface="Times New Roman" pitchFamily="18" charset="0"/>
              </a:rPr>
              <a:t> </a:t>
            </a:r>
            <a:r>
              <a:rPr lang="ru-RU" sz="1600" b="1" i="1" dirty="0" smtClean="0">
                <a:effectLst>
                  <a:outerShdw blurRad="38100" dist="38100" dir="2700000" algn="tl">
                    <a:srgbClr val="000000">
                      <a:alpha val="43137"/>
                    </a:srgbClr>
                  </a:outerShdw>
                </a:effectLst>
                <a:latin typeface="Times New Roman" pitchFamily="18" charset="0"/>
                <a:cs typeface="Times New Roman" pitchFamily="18" charset="0"/>
              </a:rPr>
              <a:t>Стенд памяти</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Который был создан на средства собранные одноклассниками к </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20-летию со дня смерти Сергея.</a:t>
            </a:r>
            <a:endParaRPr lang="ru-RU"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91285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492664"/>
          </a:xfrm>
        </p:spPr>
        <p:txBody>
          <a:bodyPr>
            <a:noAutofit/>
          </a:bodyPr>
          <a:lstStyle/>
          <a:p>
            <a:pPr algn="ctr"/>
            <a:r>
              <a:rPr lang="ru-RU" sz="40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«Жизнь продолжается»-</a:t>
            </a:r>
            <a:endParaRPr lang="ru-RU" sz="3600" dirty="0"/>
          </a:p>
        </p:txBody>
      </p:sp>
      <p:pic>
        <p:nvPicPr>
          <p:cNvPr id="1229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1971907" y="-478657"/>
            <a:ext cx="5056170" cy="869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4591" y="764704"/>
            <a:ext cx="8352928" cy="830997"/>
          </a:xfrm>
          <a:prstGeom prst="rect">
            <a:avLst/>
          </a:prstGeom>
          <a:noFill/>
        </p:spPr>
        <p:txBody>
          <a:bodyPr wrap="square" rtlCol="0">
            <a:spAutoFit/>
          </a:bodyPr>
          <a:lstStyle/>
          <a:p>
            <a:pPr algn="ctr"/>
            <a:r>
              <a:rPr lang="ru-RU" sz="1600" dirty="0"/>
              <a:t>Общими усилиями </a:t>
            </a:r>
            <a:r>
              <a:rPr lang="ru-RU" sz="1600" dirty="0" smtClean="0"/>
              <a:t>односельчан и одноклассников </a:t>
            </a:r>
            <a:r>
              <a:rPr lang="ru-RU" sz="1600" dirty="0" smtClean="0"/>
              <a:t>был </a:t>
            </a:r>
            <a:r>
              <a:rPr lang="ru-RU" sz="1600" dirty="0"/>
              <a:t>установлен </a:t>
            </a:r>
            <a:r>
              <a:rPr lang="ru-RU" sz="1600" dirty="0" smtClean="0"/>
              <a:t> новый </a:t>
            </a:r>
            <a:r>
              <a:rPr lang="ru-RU" sz="1600" dirty="0" smtClean="0"/>
              <a:t>мраморный памятник.</a:t>
            </a:r>
            <a:endParaRPr lang="ru-RU" sz="1600" dirty="0"/>
          </a:p>
          <a:p>
            <a:r>
              <a:rPr lang="ru-RU" sz="1600" dirty="0"/>
              <a:t> </a:t>
            </a:r>
          </a:p>
        </p:txBody>
      </p:sp>
    </p:spTree>
    <p:extLst>
      <p:ext uri="{BB962C8B-B14F-4D97-AF65-F5344CB8AC3E}">
        <p14:creationId xmlns:p14="http://schemas.microsoft.com/office/powerpoint/2010/main" val="3628117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88640"/>
            <a:ext cx="8229600" cy="576064"/>
          </a:xfrm>
        </p:spPr>
        <p:txBody>
          <a:bodyPr>
            <a:noAutofit/>
          </a:bodyPr>
          <a:lstStyle/>
          <a:p>
            <a:pPr algn="ctr"/>
            <a:r>
              <a:rPr lang="ru-RU" sz="40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Ему ещё не было и </a:t>
            </a:r>
            <a:r>
              <a:rPr lang="ru-RU" sz="4000" dirty="0" smtClean="0">
                <a:ln>
                  <a:solidFill>
                    <a:srgbClr val="C0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20</a:t>
            </a:r>
            <a:r>
              <a:rPr lang="ru-RU" sz="4000" dirty="0" smtClean="0">
                <a:ln>
                  <a:solidFill>
                    <a:srgbClr val="C00000"/>
                  </a:solidFill>
                </a:ln>
                <a:solidFill>
                  <a:srgbClr val="FF0000"/>
                </a:solidFill>
                <a:effectLst>
                  <a:outerShdw blurRad="38100" dist="38100" dir="2700000" algn="tl">
                    <a:srgbClr val="000000">
                      <a:alpha val="43137"/>
                    </a:srgbClr>
                  </a:outerShdw>
                </a:effectLst>
                <a:latin typeface="Georgia" pitchFamily="18" charset="0"/>
              </a:rPr>
              <a:t>-ти…</a:t>
            </a:r>
            <a:endParaRPr lang="ru-RU" sz="4000" dirty="0"/>
          </a:p>
        </p:txBody>
      </p:sp>
      <p:pic>
        <p:nvPicPr>
          <p:cNvPr id="1433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16200000">
            <a:off x="1681129" y="-592895"/>
            <a:ext cx="5716710" cy="843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243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8229600" cy="63668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Цыганков Сергей </a:t>
            </a:r>
            <a:r>
              <a:rPr lang="ru-RU" sz="36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Петрович</a:t>
            </a:r>
            <a:br>
              <a:rPr lang="ru-RU" sz="36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br>
            <a:r>
              <a:rPr lang="ru-RU" sz="36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награжден посмертно</a:t>
            </a:r>
            <a:endParaRPr lang="ru-RU" b="1" dirty="0">
              <a:ln w="11430">
                <a:solidFill>
                  <a:srgbClr val="C00000"/>
                </a:solidFill>
              </a:ln>
              <a:solidFill>
                <a:srgbClr val="FF0000"/>
              </a:solidFill>
              <a:effectLst>
                <a:outerShdw blurRad="50800" dist="39000" dir="5460000" algn="tl">
                  <a:srgbClr val="000000">
                    <a:alpha val="38000"/>
                  </a:srgbClr>
                </a:outerShdw>
              </a:effectLst>
            </a:endParaRPr>
          </a:p>
        </p:txBody>
      </p:sp>
      <p:sp>
        <p:nvSpPr>
          <p:cNvPr id="4" name="Объект 3"/>
          <p:cNvSpPr>
            <a:spLocks noGrp="1"/>
          </p:cNvSpPr>
          <p:nvPr>
            <p:ph sz="half" idx="2"/>
          </p:nvPr>
        </p:nvSpPr>
        <p:spPr>
          <a:xfrm>
            <a:off x="5105400" y="908720"/>
            <a:ext cx="4038600" cy="5256584"/>
          </a:xfrm>
        </p:spPr>
        <p:txBody>
          <a:bodyPr>
            <a:normAutofit fontScale="25000" lnSpcReduction="20000"/>
          </a:bodyPr>
          <a:lstStyle/>
          <a:p>
            <a:pPr marL="0" indent="0" algn="ctr">
              <a:buNone/>
            </a:pPr>
            <a:endParaRPr lang="ru-RU" sz="6400" dirty="0" smtClean="0">
              <a:latin typeface="Georgia" pitchFamily="18" charset="0"/>
            </a:endParaRPr>
          </a:p>
          <a:p>
            <a:pPr marL="0" indent="0" algn="ctr">
              <a:buNone/>
            </a:pPr>
            <a:r>
              <a:rPr lang="ru-RU" sz="6400" b="1" i="1" dirty="0" smtClean="0">
                <a:latin typeface="Times New Roman" pitchFamily="18" charset="0"/>
                <a:cs typeface="Times New Roman" pitchFamily="18" charset="0"/>
              </a:rPr>
              <a:t>Я </a:t>
            </a:r>
            <a:r>
              <a:rPr lang="ru-RU" sz="6400" b="1" i="1" dirty="0">
                <a:latin typeface="Times New Roman" pitchFamily="18" charset="0"/>
                <a:cs typeface="Times New Roman" pitchFamily="18" charset="0"/>
              </a:rPr>
              <a:t>УБИТ НА ЧЕЧЕНСКОЙ ВОЙНЕ</a:t>
            </a:r>
          </a:p>
          <a:p>
            <a:pPr marL="0" indent="0" algn="ctr">
              <a:buNone/>
            </a:pPr>
            <a:endParaRPr lang="ru-RU" sz="4500" i="1" dirty="0" smtClean="0">
              <a:latin typeface="Monotype Corsiva" pitchFamily="66" charset="0"/>
            </a:endParaRPr>
          </a:p>
          <a:p>
            <a:pPr marL="0" indent="0" algn="ctr">
              <a:buNone/>
            </a:pPr>
            <a:endParaRPr lang="ru-RU" sz="4500" i="1" dirty="0">
              <a:latin typeface="Monotype Corsiva" pitchFamily="66" charset="0"/>
            </a:endParaRPr>
          </a:p>
          <a:p>
            <a:pPr marL="0" indent="0">
              <a:buNone/>
            </a:pPr>
            <a:r>
              <a:rPr lang="ru-RU" sz="4500" i="1" dirty="0" smtClean="0">
                <a:latin typeface="Monotype Corsiva" pitchFamily="66" charset="0"/>
              </a:rPr>
              <a:t>            </a:t>
            </a:r>
            <a:r>
              <a:rPr lang="ru-RU" sz="6800" i="1" dirty="0" smtClean="0">
                <a:latin typeface="Monotype Corsiva" pitchFamily="66" charset="0"/>
              </a:rPr>
              <a:t>Я </a:t>
            </a:r>
            <a:r>
              <a:rPr lang="ru-RU" sz="6800" i="1" dirty="0">
                <a:latin typeface="Monotype Corsiva" pitchFamily="66" charset="0"/>
              </a:rPr>
              <a:t>войну эту страшную видел</a:t>
            </a:r>
            <a:r>
              <a:rPr lang="ru-RU" sz="6800" i="1" dirty="0" smtClean="0">
                <a:latin typeface="Monotype Corsiva" pitchFamily="66" charset="0"/>
              </a:rPr>
              <a:t>, </a:t>
            </a:r>
            <a:endParaRPr lang="ru-RU" sz="6800" i="1" dirty="0">
              <a:latin typeface="Monotype Corsiva" pitchFamily="66" charset="0"/>
            </a:endParaRPr>
          </a:p>
          <a:p>
            <a:pPr marL="0" indent="0">
              <a:buNone/>
            </a:pPr>
            <a:r>
              <a:rPr lang="ru-RU" sz="6800" i="1" dirty="0" smtClean="0">
                <a:latin typeface="Monotype Corsiva" pitchFamily="66" charset="0"/>
              </a:rPr>
              <a:t>       С автоматом </a:t>
            </a:r>
            <a:r>
              <a:rPr lang="ru-RU" sz="6800" i="1" dirty="0">
                <a:latin typeface="Monotype Corsiva" pitchFamily="66" charset="0"/>
              </a:rPr>
              <a:t>я в бой уходил,</a:t>
            </a:r>
          </a:p>
          <a:p>
            <a:pPr marL="0" indent="0">
              <a:buNone/>
            </a:pPr>
            <a:r>
              <a:rPr lang="ru-RU" sz="6800" i="1" dirty="0" smtClean="0">
                <a:latin typeface="Monotype Corsiva" pitchFamily="66" charset="0"/>
              </a:rPr>
              <a:t>       Чтобы </a:t>
            </a:r>
            <a:r>
              <a:rPr lang="ru-RU" sz="6800" i="1" dirty="0">
                <a:latin typeface="Monotype Corsiva" pitchFamily="66" charset="0"/>
              </a:rPr>
              <a:t>вас здесь никто не обидел,</a:t>
            </a:r>
          </a:p>
          <a:p>
            <a:pPr marL="0" indent="0">
              <a:buNone/>
            </a:pPr>
            <a:r>
              <a:rPr lang="ru-RU" sz="6800" i="1" dirty="0">
                <a:latin typeface="Monotype Corsiva" pitchFamily="66" charset="0"/>
              </a:rPr>
              <a:t>   </a:t>
            </a:r>
            <a:r>
              <a:rPr lang="ru-RU" sz="6800" i="1" dirty="0" smtClean="0">
                <a:latin typeface="Monotype Corsiva" pitchFamily="66" charset="0"/>
              </a:rPr>
              <a:t>    Чтобы </a:t>
            </a:r>
            <a:r>
              <a:rPr lang="ru-RU" sz="6800" i="1" dirty="0">
                <a:latin typeface="Monotype Corsiva" pitchFamily="66" charset="0"/>
              </a:rPr>
              <a:t>вас здесь никто не убил</a:t>
            </a:r>
            <a:r>
              <a:rPr lang="ru-RU" sz="6800" i="1" dirty="0" smtClean="0">
                <a:latin typeface="Monotype Corsiva" pitchFamily="66" charset="0"/>
              </a:rPr>
              <a:t>!</a:t>
            </a:r>
          </a:p>
          <a:p>
            <a:pPr marL="0" indent="0">
              <a:buNone/>
            </a:pPr>
            <a:r>
              <a:rPr lang="ru-RU" sz="6800" i="1" dirty="0" smtClean="0">
                <a:latin typeface="Monotype Corsiva" pitchFamily="66" charset="0"/>
              </a:rPr>
              <a:t> </a:t>
            </a:r>
            <a:endParaRPr lang="ru-RU" sz="6800" i="1" dirty="0">
              <a:latin typeface="Monotype Corsiva" pitchFamily="66" charset="0"/>
            </a:endParaRPr>
          </a:p>
          <a:p>
            <a:pPr marL="0" indent="0">
              <a:buNone/>
            </a:pPr>
            <a:r>
              <a:rPr lang="ru-RU" sz="6800" i="1" dirty="0">
                <a:latin typeface="Monotype Corsiva" pitchFamily="66" charset="0"/>
              </a:rPr>
              <a:t>  </a:t>
            </a:r>
            <a:r>
              <a:rPr lang="ru-RU" sz="6800" i="1" dirty="0" smtClean="0">
                <a:latin typeface="Monotype Corsiva" pitchFamily="66" charset="0"/>
              </a:rPr>
              <a:t>Мне </a:t>
            </a:r>
            <a:r>
              <a:rPr lang="ru-RU" sz="6800" i="1" dirty="0">
                <a:latin typeface="Monotype Corsiva" pitchFamily="66" charset="0"/>
              </a:rPr>
              <a:t>бы бегать на поле футбольном </a:t>
            </a:r>
          </a:p>
          <a:p>
            <a:pPr marL="0" indent="0">
              <a:buNone/>
            </a:pPr>
            <a:r>
              <a:rPr lang="ru-RU" sz="6800" i="1" dirty="0">
                <a:latin typeface="Monotype Corsiva" pitchFamily="66" charset="0"/>
              </a:rPr>
              <a:t>  </a:t>
            </a:r>
            <a:r>
              <a:rPr lang="ru-RU" sz="6800" i="1" dirty="0" smtClean="0">
                <a:latin typeface="Monotype Corsiva" pitchFamily="66" charset="0"/>
              </a:rPr>
              <a:t>И </a:t>
            </a:r>
            <a:r>
              <a:rPr lang="ru-RU" sz="6800" i="1" dirty="0">
                <a:latin typeface="Monotype Corsiva" pitchFamily="66" charset="0"/>
              </a:rPr>
              <a:t>подругу встречать по весне</a:t>
            </a:r>
            <a:r>
              <a:rPr lang="ru-RU" sz="6800" i="1" dirty="0" smtClean="0">
                <a:latin typeface="Monotype Corsiva" pitchFamily="66" charset="0"/>
              </a:rPr>
              <a:t>..</a:t>
            </a:r>
          </a:p>
          <a:p>
            <a:pPr marL="0" indent="0">
              <a:buNone/>
            </a:pPr>
            <a:r>
              <a:rPr lang="ru-RU" sz="6800" i="1" dirty="0" smtClean="0">
                <a:latin typeface="Monotype Corsiva" pitchFamily="66" charset="0"/>
              </a:rPr>
              <a:t>  Я </a:t>
            </a:r>
            <a:r>
              <a:rPr lang="ru-RU" sz="6800" i="1" dirty="0">
                <a:latin typeface="Monotype Corsiva" pitchFamily="66" charset="0"/>
              </a:rPr>
              <a:t>зимой не вернулся из боя, </a:t>
            </a:r>
          </a:p>
          <a:p>
            <a:pPr marL="0" indent="0">
              <a:buNone/>
            </a:pPr>
            <a:r>
              <a:rPr lang="ru-RU" sz="6800" i="1" dirty="0">
                <a:latin typeface="Monotype Corsiva" pitchFamily="66" charset="0"/>
              </a:rPr>
              <a:t> </a:t>
            </a:r>
            <a:r>
              <a:rPr lang="ru-RU" sz="6800" i="1" dirty="0" smtClean="0">
                <a:latin typeface="Monotype Corsiva" pitchFamily="66" charset="0"/>
              </a:rPr>
              <a:t> Я </a:t>
            </a:r>
            <a:r>
              <a:rPr lang="ru-RU" sz="6800" i="1" dirty="0">
                <a:latin typeface="Monotype Corsiva" pitchFamily="66" charset="0"/>
              </a:rPr>
              <a:t>убит на Чеченской войне. </a:t>
            </a:r>
            <a:endParaRPr lang="ru-RU" sz="6800" i="1" dirty="0" smtClean="0">
              <a:latin typeface="Monotype Corsiva" pitchFamily="66" charset="0"/>
            </a:endParaRPr>
          </a:p>
          <a:p>
            <a:pPr marL="0" indent="0">
              <a:buNone/>
            </a:pPr>
            <a:endParaRPr lang="ru-RU" sz="6800" i="1" dirty="0">
              <a:latin typeface="Monotype Corsiva" pitchFamily="66" charset="0"/>
            </a:endParaRPr>
          </a:p>
          <a:p>
            <a:pPr marL="0" indent="0">
              <a:buNone/>
            </a:pPr>
            <a:r>
              <a:rPr lang="ru-RU" sz="6800" i="1" dirty="0">
                <a:latin typeface="Monotype Corsiva" pitchFamily="66" charset="0"/>
              </a:rPr>
              <a:t>          Побывайте у мамы в квартире, </a:t>
            </a:r>
          </a:p>
          <a:p>
            <a:pPr marL="0" indent="0">
              <a:buNone/>
            </a:pPr>
            <a:r>
              <a:rPr lang="ru-RU" sz="6800" i="1" dirty="0">
                <a:latin typeface="Monotype Corsiva" pitchFamily="66" charset="0"/>
              </a:rPr>
              <a:t>          Навестите родную мою, </a:t>
            </a:r>
          </a:p>
          <a:p>
            <a:pPr marL="0" indent="0">
              <a:buNone/>
            </a:pPr>
            <a:r>
              <a:rPr lang="ru-RU" sz="6800" i="1" dirty="0">
                <a:latin typeface="Monotype Corsiva" pitchFamily="66" charset="0"/>
              </a:rPr>
              <a:t>         Чтобы знала она, что о сыне </a:t>
            </a:r>
          </a:p>
          <a:p>
            <a:pPr marL="0" indent="0">
              <a:buNone/>
            </a:pPr>
            <a:r>
              <a:rPr lang="ru-RU" sz="6800" i="1" dirty="0">
                <a:latin typeface="Monotype Corsiva" pitchFamily="66" charset="0"/>
              </a:rPr>
              <a:t>         Кто-то помнит в родимом краю.</a:t>
            </a:r>
          </a:p>
          <a:p>
            <a:pPr marL="0" indent="0">
              <a:buNone/>
            </a:pPr>
            <a:r>
              <a:rPr lang="ru-RU" sz="6800" dirty="0" smtClean="0"/>
              <a:t> </a:t>
            </a:r>
            <a:endParaRPr lang="ru-RU" sz="6800" dirty="0"/>
          </a:p>
        </p:txBody>
      </p:sp>
      <p:sp>
        <p:nvSpPr>
          <p:cNvPr id="6" name="TextBox 5"/>
          <p:cNvSpPr txBox="1"/>
          <p:nvPr/>
        </p:nvSpPr>
        <p:spPr>
          <a:xfrm>
            <a:off x="395536" y="908720"/>
            <a:ext cx="4896544" cy="769441"/>
          </a:xfrm>
          <a:prstGeom prst="rect">
            <a:avLst/>
          </a:prstGeom>
          <a:noFill/>
        </p:spPr>
        <p:txBody>
          <a:bodyPr wrap="square" rtlCol="0">
            <a:spAutoFit/>
          </a:bodyPr>
          <a:lstStyle/>
          <a:p>
            <a:r>
              <a:rPr lang="ru-RU" sz="1600" i="1" u="sng" dirty="0">
                <a:latin typeface="Times New Roman" pitchFamily="18" charset="0"/>
                <a:cs typeface="Times New Roman" pitchFamily="18" charset="0"/>
              </a:rPr>
              <a:t>н</a:t>
            </a:r>
            <a:r>
              <a:rPr lang="ru-RU" sz="1600" i="1" u="sng" dirty="0" smtClean="0">
                <a:latin typeface="Times New Roman" pitchFamily="18" charset="0"/>
                <a:cs typeface="Times New Roman" pitchFamily="18" charset="0"/>
              </a:rPr>
              <a:t>а фото:</a:t>
            </a:r>
            <a:r>
              <a:rPr lang="ru-RU" sz="1600" dirty="0">
                <a:ln>
                  <a:solidFill>
                    <a:schemeClr val="tx1"/>
                  </a:solidFill>
                </a:ln>
                <a:solidFill>
                  <a:srgbClr val="FF0000"/>
                </a:solidFill>
                <a:effectLst>
                  <a:outerShdw blurRad="38100" dist="38100" dir="2700000" algn="tl">
                    <a:srgbClr val="000000">
                      <a:alpha val="43137"/>
                    </a:srgbClr>
                  </a:outerShdw>
                </a:effectLst>
                <a:latin typeface="Georgia" pitchFamily="18" charset="0"/>
                <a:cs typeface="Times New Roman" pitchFamily="18" charset="0"/>
              </a:rPr>
              <a:t> </a:t>
            </a:r>
            <a:r>
              <a:rPr lang="ru-RU" sz="1600" i="1" dirty="0" smtClean="0">
                <a:ln>
                  <a:solidFill>
                    <a:schemeClr val="tx1"/>
                  </a:solidFill>
                </a:ln>
                <a:effectLst>
                  <a:outerShdw blurRad="38100" dist="38100" dir="2700000" algn="tl">
                    <a:srgbClr val="000000">
                      <a:alpha val="43137"/>
                    </a:srgbClr>
                  </a:outerShdw>
                </a:effectLst>
                <a:latin typeface="Georgia" pitchFamily="18" charset="0"/>
                <a:cs typeface="Times New Roman" pitchFamily="18" charset="0"/>
              </a:rPr>
              <a:t>Орден </a:t>
            </a:r>
            <a:r>
              <a:rPr lang="ru-RU" sz="1600" i="1" dirty="0">
                <a:ln>
                  <a:solidFill>
                    <a:schemeClr val="tx1"/>
                  </a:solidFill>
                </a:ln>
                <a:effectLst>
                  <a:outerShdw blurRad="38100" dist="38100" dir="2700000" algn="tl">
                    <a:srgbClr val="000000">
                      <a:alpha val="43137"/>
                    </a:srgbClr>
                  </a:outerShdw>
                </a:effectLst>
                <a:latin typeface="Georgia" pitchFamily="18" charset="0"/>
                <a:cs typeface="Times New Roman" pitchFamily="18" charset="0"/>
              </a:rPr>
              <a:t>Мужества (посмертно, Указ Президента РФ от </a:t>
            </a:r>
            <a:r>
              <a:rPr lang="ru-RU" sz="1600" i="1" dirty="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17.02.1995 г., №151</a:t>
            </a:r>
            <a:r>
              <a:rPr lang="ru-RU" sz="1600" i="1" dirty="0">
                <a:ln>
                  <a:solidFill>
                    <a:schemeClr val="tx1"/>
                  </a:solidFill>
                </a:ln>
                <a:effectLst>
                  <a:outerShdw blurRad="38100" dist="38100" dir="2700000" algn="tl">
                    <a:srgbClr val="000000">
                      <a:alpha val="43137"/>
                    </a:srgbClr>
                  </a:outerShdw>
                </a:effectLst>
                <a:latin typeface="Georgia" pitchFamily="18" charset="0"/>
                <a:cs typeface="Times New Roman" pitchFamily="18" charset="0"/>
              </a:rPr>
              <a:t>)</a:t>
            </a:r>
            <a:r>
              <a:rPr lang="ru-RU" sz="1600" i="1" dirty="0" smtClean="0">
                <a:latin typeface="Times New Roman" pitchFamily="18" charset="0"/>
                <a:cs typeface="Times New Roman" pitchFamily="18" charset="0"/>
              </a:rPr>
              <a:t> </a:t>
            </a:r>
          </a:p>
          <a:p>
            <a:r>
              <a:rPr lang="ru-RU" sz="1200" i="1" dirty="0" smtClean="0">
                <a:latin typeface="Times New Roman" pitchFamily="18" charset="0"/>
                <a:cs typeface="Times New Roman" pitchFamily="18" charset="0"/>
              </a:rPr>
              <a:t>представлен Орден и Удостоверение.</a:t>
            </a:r>
            <a:endParaRPr lang="ru-RU" i="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38" y="2308211"/>
            <a:ext cx="2918426" cy="199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5400000">
            <a:off x="1937443" y="2388552"/>
            <a:ext cx="2905081" cy="184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9783" y="4627819"/>
            <a:ext cx="1808566" cy="243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259867" y="4563001"/>
            <a:ext cx="1808565"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69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7606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Документы маленького Серёжи</a:t>
            </a:r>
            <a:endParaRPr lang="ru-RU" sz="3600" b="1" dirty="0">
              <a:ln w="11430">
                <a:solidFill>
                  <a:srgbClr val="C00000"/>
                </a:solidFill>
              </a:ln>
              <a:solidFill>
                <a:srgbClr val="FF0000"/>
              </a:solidFill>
              <a:effectLst>
                <a:outerShdw blurRad="50800" dist="39000" dir="5460000" algn="tl">
                  <a:srgbClr val="000000">
                    <a:alpha val="38000"/>
                  </a:srgbClr>
                </a:outerShdw>
              </a:effectLst>
              <a:latin typeface="Georgia" pitchFamily="18" charset="0"/>
            </a:endParaRPr>
          </a:p>
        </p:txBody>
      </p:sp>
      <p:pic>
        <p:nvPicPr>
          <p:cNvPr id="614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871379" y="978922"/>
            <a:ext cx="3581892" cy="482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908720"/>
            <a:ext cx="4572000" cy="646331"/>
          </a:xfrm>
          <a:prstGeom prst="rect">
            <a:avLst/>
          </a:prstGeom>
        </p:spPr>
        <p:txBody>
          <a:bodyPr>
            <a:spAutoFit/>
          </a:bodyPr>
          <a:lstStyle/>
          <a:p>
            <a:r>
              <a:rPr lang="ru-RU" sz="1600" i="1" u="sng" dirty="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снизу</a:t>
            </a:r>
            <a:r>
              <a:rPr lang="ru-RU" i="1" u="sng"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Свидетельство о</a:t>
            </a:r>
          </a:p>
          <a:p>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рождении</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72990" y="1602133"/>
            <a:ext cx="2306989" cy="221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95469" y="4027179"/>
            <a:ext cx="2348482" cy="230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195736" y="5708583"/>
            <a:ext cx="4572000" cy="646331"/>
          </a:xfrm>
          <a:prstGeom prst="rect">
            <a:avLst/>
          </a:prstGeom>
        </p:spPr>
        <p:txBody>
          <a:bodyPr>
            <a:spAutoFit/>
          </a:bodyPr>
          <a:lstStyle/>
          <a:p>
            <a:r>
              <a:rPr lang="ru-RU" sz="1600" i="1" u="sng" dirty="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справа</a:t>
            </a:r>
            <a:r>
              <a:rPr lang="ru-RU" i="1" u="sng"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Медаль рождённому на </a:t>
            </a:r>
          </a:p>
          <a:p>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Кубани</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5983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95536" y="260648"/>
            <a:ext cx="8229600" cy="792088"/>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spcBef>
                <a:spcPts val="0"/>
              </a:spcBef>
            </a:pP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ea typeface="+mn-ea"/>
                <a:cs typeface="+mn-cs"/>
              </a:rPr>
              <a:t>         </a:t>
            </a:r>
            <a:r>
              <a:rPr lang="ru-RU" sz="54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ea typeface="+mn-ea"/>
                <a:cs typeface="+mn-cs"/>
              </a:rPr>
              <a:t>Каким </a:t>
            </a:r>
            <a:r>
              <a:rPr lang="ru-RU" sz="5400" b="1" dirty="0">
                <a:ln w="11430">
                  <a:solidFill>
                    <a:srgbClr val="C00000"/>
                  </a:solidFill>
                </a:ln>
                <a:solidFill>
                  <a:srgbClr val="FF0000"/>
                </a:solidFill>
                <a:effectLst>
                  <a:outerShdw blurRad="50800" dist="39000" dir="5460000" algn="tl">
                    <a:srgbClr val="000000">
                      <a:alpha val="38000"/>
                    </a:srgbClr>
                  </a:outerShdw>
                </a:effectLst>
                <a:latin typeface="Georgia" pitchFamily="18" charset="0"/>
                <a:ea typeface="+mn-ea"/>
                <a:cs typeface="+mn-cs"/>
              </a:rPr>
              <a:t>он </a:t>
            </a:r>
            <a:r>
              <a:rPr lang="ru-RU" sz="54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ea typeface="+mn-ea"/>
                <a:cs typeface="+mn-cs"/>
              </a:rPr>
              <a:t>был</a:t>
            </a:r>
            <a:r>
              <a:rPr lang="ru-RU" sz="54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ea typeface="+mn-ea"/>
                <a:cs typeface="+mn-cs"/>
              </a:rPr>
              <a:t>…</a:t>
            </a:r>
            <a:endParaRPr lang="ru-RU" sz="5400" b="1"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ea typeface="+mn-ea"/>
              <a:cs typeface="+mn-cs"/>
            </a:endParaRPr>
          </a:p>
        </p:txBody>
      </p:sp>
      <p:sp>
        <p:nvSpPr>
          <p:cNvPr id="9" name="Объект 8"/>
          <p:cNvSpPr>
            <a:spLocks noGrp="1"/>
          </p:cNvSpPr>
          <p:nvPr>
            <p:ph sz="half" idx="2"/>
          </p:nvPr>
        </p:nvSpPr>
        <p:spPr>
          <a:xfrm>
            <a:off x="2699792" y="1340768"/>
            <a:ext cx="6192688" cy="5517232"/>
          </a:xfrm>
        </p:spPr>
        <p:txBody>
          <a:bodyPr>
            <a:normAutofit/>
          </a:bodyPr>
          <a:lstStyle/>
          <a:p>
            <a:pPr marL="0" indent="0">
              <a:buNone/>
            </a:pPr>
            <a:r>
              <a:rPr lang="ru-RU" sz="1600" dirty="0" smtClean="0"/>
              <a:t>   </a:t>
            </a:r>
            <a:r>
              <a:rPr lang="ru-RU" sz="1500" dirty="0" smtClean="0"/>
              <a:t>Сергей </a:t>
            </a:r>
            <a:r>
              <a:rPr lang="ru-RU" sz="1500" dirty="0"/>
              <a:t>Цыганков родился 16 апреля 1975 года в </a:t>
            </a:r>
            <a:r>
              <a:rPr lang="ru-RU" sz="1500" dirty="0" smtClean="0"/>
              <a:t>поселке Архипо-Осиповка </a:t>
            </a:r>
            <a:r>
              <a:rPr lang="ru-RU" sz="1500" dirty="0" err="1"/>
              <a:t>Геленджикского</a:t>
            </a:r>
            <a:r>
              <a:rPr lang="ru-RU" sz="1500" dirty="0"/>
              <a:t> района Краснодарского края в семье Веры Владимировны и Петра Андреевича Цыганковых известного бригадира совхоза «Архипо-</a:t>
            </a:r>
            <a:r>
              <a:rPr lang="ru-RU" sz="1500" dirty="0" err="1"/>
              <a:t>Осиповский</a:t>
            </a:r>
            <a:r>
              <a:rPr lang="ru-RU" sz="1500" dirty="0" smtClean="0"/>
              <a:t>» . </a:t>
            </a:r>
            <a:r>
              <a:rPr lang="ru-RU" sz="1500" dirty="0"/>
              <a:t>Голубоглазый, весёлый, озорной и приветливый мальчишка рос в многодетной семье, в которой воспитывалось четверо удивительных детей</a:t>
            </a:r>
            <a:r>
              <a:rPr lang="ru-RU" sz="1500" dirty="0" smtClean="0"/>
              <a:t>.</a:t>
            </a:r>
            <a:r>
              <a:rPr lang="ru-RU" sz="1500" dirty="0"/>
              <a:t> </a:t>
            </a:r>
            <a:r>
              <a:rPr lang="ru-RU" sz="1500" dirty="0" smtClean="0"/>
              <a:t>Родители с детства прививали трудолюбие, добропорядочность, ответствен-</a:t>
            </a:r>
            <a:r>
              <a:rPr lang="ru-RU" sz="1500" dirty="0" err="1" smtClean="0"/>
              <a:t>ность</a:t>
            </a:r>
            <a:r>
              <a:rPr lang="ru-RU" sz="1500" dirty="0" smtClean="0"/>
              <a:t> за </a:t>
            </a:r>
            <a:r>
              <a:rPr lang="ru-RU" sz="1500" dirty="0"/>
              <a:t>свои поступки, а также </a:t>
            </a:r>
            <a:r>
              <a:rPr lang="ru-RU" sz="1500" dirty="0" smtClean="0"/>
              <a:t> уважение к </a:t>
            </a:r>
            <a:r>
              <a:rPr lang="ru-RU" sz="1500" dirty="0"/>
              <a:t>старшим. В семье очень</a:t>
            </a:r>
            <a:endParaRPr lang="ru-RU" sz="1500" dirty="0" smtClean="0"/>
          </a:p>
          <a:p>
            <a:pPr marL="0" indent="0">
              <a:buNone/>
            </a:pPr>
            <a:r>
              <a:rPr lang="ru-RU" sz="1500" dirty="0" smtClean="0"/>
              <a:t>любили маленького Сережу</a:t>
            </a:r>
            <a:r>
              <a:rPr lang="ru-RU" sz="1500" dirty="0"/>
              <a:t>, </a:t>
            </a:r>
            <a:endParaRPr lang="ru-RU" sz="1500" dirty="0" smtClean="0"/>
          </a:p>
          <a:p>
            <a:pPr marL="0" indent="0">
              <a:buNone/>
            </a:pPr>
            <a:r>
              <a:rPr lang="ru-RU" sz="1500" dirty="0" smtClean="0"/>
              <a:t>на что он, </a:t>
            </a:r>
            <a:r>
              <a:rPr lang="ru-RU" sz="1500" dirty="0"/>
              <a:t>отвечал </a:t>
            </a:r>
            <a:r>
              <a:rPr lang="ru-RU" sz="1500" dirty="0" smtClean="0"/>
              <a:t>им </a:t>
            </a:r>
            <a:r>
              <a:rPr lang="ru-RU" sz="1500" dirty="0" err="1" smtClean="0"/>
              <a:t>взаим</a:t>
            </a:r>
            <a:r>
              <a:rPr lang="ru-RU" sz="1500" dirty="0" smtClean="0"/>
              <a:t>- </a:t>
            </a:r>
          </a:p>
          <a:p>
            <a:pPr marL="0" indent="0">
              <a:buNone/>
            </a:pPr>
            <a:r>
              <a:rPr lang="ru-RU" sz="1500" dirty="0" err="1" smtClean="0"/>
              <a:t>ностью</a:t>
            </a:r>
            <a:r>
              <a:rPr lang="ru-RU" sz="1500" dirty="0" smtClean="0"/>
              <a:t>. Когда он </a:t>
            </a:r>
            <a:r>
              <a:rPr lang="ru-RU" sz="1500" dirty="0"/>
              <a:t>подрос, </a:t>
            </a:r>
            <a:endParaRPr lang="ru-RU" sz="1500" dirty="0" smtClean="0"/>
          </a:p>
          <a:p>
            <a:pPr marL="0" indent="0">
              <a:buNone/>
            </a:pPr>
            <a:r>
              <a:rPr lang="ru-RU" sz="1500" dirty="0" smtClean="0"/>
              <a:t>старался помогать </a:t>
            </a:r>
          </a:p>
          <a:p>
            <a:pPr marL="0" indent="0">
              <a:buNone/>
            </a:pPr>
            <a:r>
              <a:rPr lang="ru-RU" sz="1500" dirty="0" smtClean="0"/>
              <a:t>родителям по мере своих</a:t>
            </a:r>
          </a:p>
          <a:p>
            <a:pPr marL="0" indent="0">
              <a:buNone/>
            </a:pPr>
            <a:r>
              <a:rPr lang="ru-RU" sz="1500" dirty="0" smtClean="0"/>
              <a:t>сил. Из воспоминаний мамы </a:t>
            </a:r>
          </a:p>
          <a:p>
            <a:pPr marL="0" indent="0">
              <a:buNone/>
            </a:pPr>
            <a:r>
              <a:rPr lang="ru-RU" sz="1500" dirty="0" smtClean="0"/>
              <a:t>«…</a:t>
            </a:r>
            <a:r>
              <a:rPr lang="ru-RU" sz="1400" i="1" dirty="0" smtClean="0"/>
              <a:t>если Сережа собирался идти</a:t>
            </a:r>
          </a:p>
          <a:p>
            <a:pPr marL="0" indent="0">
              <a:buNone/>
            </a:pPr>
            <a:r>
              <a:rPr lang="ru-RU" sz="1400" i="1" dirty="0" smtClean="0"/>
              <a:t>искупаться с друзьями на море,</a:t>
            </a:r>
          </a:p>
          <a:p>
            <a:pPr marL="0" indent="0">
              <a:buNone/>
            </a:pPr>
            <a:r>
              <a:rPr lang="ru-RU" sz="1400" i="1" dirty="0" smtClean="0"/>
              <a:t>то он просыпался рано утром,</a:t>
            </a:r>
          </a:p>
          <a:p>
            <a:pPr marL="0" indent="0">
              <a:buNone/>
            </a:pPr>
            <a:r>
              <a:rPr lang="ru-RU" sz="1400" i="1" dirty="0" smtClean="0"/>
              <a:t>часов в </a:t>
            </a:r>
            <a:r>
              <a:rPr lang="ru-RU" sz="1400" i="1" dirty="0" smtClean="0">
                <a:latin typeface="Times New Roman" pitchFamily="18" charset="0"/>
                <a:cs typeface="Times New Roman" pitchFamily="18" charset="0"/>
              </a:rPr>
              <a:t>5 </a:t>
            </a:r>
            <a:r>
              <a:rPr lang="ru-RU" sz="1400" i="1" dirty="0" smtClean="0"/>
              <a:t>и помогал нам на ого-</a:t>
            </a:r>
          </a:p>
          <a:p>
            <a:pPr marL="0" indent="0">
              <a:buNone/>
            </a:pPr>
            <a:r>
              <a:rPr lang="ru-RU" sz="1400" i="1" dirty="0" err="1" smtClean="0"/>
              <a:t>роде,девочкам</a:t>
            </a:r>
            <a:r>
              <a:rPr lang="ru-RU" sz="1400" i="1" dirty="0" smtClean="0"/>
              <a:t> в доме после чего</a:t>
            </a:r>
          </a:p>
          <a:p>
            <a:pPr marL="0" indent="0">
              <a:buNone/>
            </a:pPr>
            <a:r>
              <a:rPr lang="ru-RU" sz="1400" i="1" dirty="0" smtClean="0"/>
              <a:t>бежал с ребятами плавать…</a:t>
            </a:r>
            <a:r>
              <a:rPr lang="ru-RU" sz="1500" dirty="0" smtClean="0"/>
              <a:t>»</a:t>
            </a:r>
          </a:p>
        </p:txBody>
      </p:sp>
      <p:pic>
        <p:nvPicPr>
          <p:cNvPr id="205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807" y="836712"/>
            <a:ext cx="2944623" cy="368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520282" y="3344020"/>
            <a:ext cx="3070963" cy="3168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p:cNvSpPr txBox="1"/>
          <p:nvPr/>
        </p:nvSpPr>
        <p:spPr>
          <a:xfrm>
            <a:off x="107504" y="4375613"/>
            <a:ext cx="2808312" cy="2277547"/>
          </a:xfrm>
          <a:prstGeom prst="rect">
            <a:avLst/>
          </a:prstGeom>
          <a:noFill/>
        </p:spPr>
        <p:txBody>
          <a:bodyPr wrap="square" rtlCol="0">
            <a:spAutoFit/>
          </a:bodyPr>
          <a:lstStyle/>
          <a:p>
            <a:r>
              <a:rPr lang="ru-RU" sz="1600" i="1" u="sng" dirty="0" smtClean="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слева</a:t>
            </a:r>
            <a:r>
              <a:rPr lang="ru-RU" sz="1600" i="1" dirty="0" smtClean="0">
                <a:latin typeface="Times New Roman" pitchFamily="18" charset="0"/>
                <a:cs typeface="Times New Roman" pitchFamily="18" charset="0"/>
              </a:rPr>
              <a:t>: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сестра </a:t>
            </a:r>
            <a:endParaRPr lang="ru-RU" sz="1600"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Таня с маленьким Сережей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(3.5 месяца).</a:t>
            </a:r>
            <a:endParaRPr lang="ru-RU" sz="1600"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ru-RU" sz="1600" b="1" i="1" dirty="0" smtClean="0">
              <a:latin typeface="Times New Roman" pitchFamily="18" charset="0"/>
              <a:cs typeface="Times New Roman" pitchFamily="18" charset="0"/>
            </a:endParaRPr>
          </a:p>
          <a:p>
            <a:r>
              <a:rPr lang="ru-RU" sz="1600" i="1" u="sng" dirty="0" smtClean="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справа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:Сергей </a:t>
            </a:r>
            <a:endParaRPr lang="ru-RU" sz="1600"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1600" i="1" dirty="0">
                <a:effectLst>
                  <a:outerShdw blurRad="38100" dist="38100" dir="2700000" algn="tl">
                    <a:srgbClr val="000000">
                      <a:alpha val="43137"/>
                    </a:srgbClr>
                  </a:outerShdw>
                </a:effectLst>
                <a:latin typeface="Times New Roman" pitchFamily="18" charset="0"/>
                <a:cs typeface="Times New Roman" pitchFamily="18" charset="0"/>
              </a:rPr>
              <a:t>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ему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(7</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i="1" dirty="0" smtClean="0">
                <a:effectLst>
                  <a:outerShdw blurRad="38100" dist="38100" dir="2700000" algn="tl">
                    <a:srgbClr val="000000">
                      <a:alpha val="43137"/>
                    </a:srgbClr>
                  </a:outerShdw>
                </a:effectLst>
                <a:latin typeface="Times New Roman" pitchFamily="18" charset="0"/>
                <a:cs typeface="Times New Roman" pitchFamily="18" charset="0"/>
              </a:rPr>
              <a:t>лет).Фото сделано</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возле дома по </a:t>
            </a:r>
            <a:r>
              <a:rPr lang="ru-RU" sz="1600" i="1" dirty="0" err="1" smtClean="0">
                <a:effectLst>
                  <a:outerShdw blurRad="38100" dist="38100" dir="2700000" algn="tl">
                    <a:srgbClr val="000000">
                      <a:alpha val="43137"/>
                    </a:srgbClr>
                  </a:outerShdw>
                </a:effectLst>
                <a:latin typeface="Times New Roman" pitchFamily="18" charset="0"/>
                <a:cs typeface="Times New Roman" pitchFamily="18" charset="0"/>
              </a:rPr>
              <a:t>ул.Заречная</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600" i="1" dirty="0" err="1" smtClean="0">
                <a:effectLst>
                  <a:outerShdw blurRad="38100" dist="38100" dir="2700000" algn="tl">
                    <a:srgbClr val="000000">
                      <a:alpha val="43137"/>
                    </a:srgbClr>
                  </a:outerShdw>
                </a:effectLst>
                <a:latin typeface="Times New Roman" pitchFamily="18" charset="0"/>
                <a:cs typeface="Times New Roman" pitchFamily="18" charset="0"/>
              </a:rPr>
              <a:t>с.Текос</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 где он провел свое детство.</a:t>
            </a:r>
            <a:endParaRPr lang="ru-RU" sz="1600"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83843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0800000">
            <a:off x="5580112" y="2060848"/>
            <a:ext cx="3282224" cy="44338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131840" y="402471"/>
            <a:ext cx="5760640" cy="5509200"/>
          </a:xfrm>
          <a:prstGeom prst="rect">
            <a:avLst/>
          </a:prstGeom>
          <a:noFill/>
        </p:spPr>
        <p:txBody>
          <a:bodyPr wrap="square" rtlCol="0">
            <a:spAutoFit/>
          </a:bodyPr>
          <a:lstStyle/>
          <a:p>
            <a:r>
              <a:rPr lang="ru-RU" sz="1600" dirty="0" smtClean="0"/>
              <a:t>        До школы как и все дети, Сережа посещал детское дошкольное учреждение-</a:t>
            </a:r>
            <a:r>
              <a:rPr lang="ru-RU" sz="1600" dirty="0" smtClean="0">
                <a:ln>
                  <a:solidFill>
                    <a:srgbClr val="C00000"/>
                  </a:solidFill>
                </a:ln>
                <a:solidFill>
                  <a:srgbClr val="FF0000"/>
                </a:solidFill>
                <a:effectLst>
                  <a:outerShdw blurRad="38100" dist="38100" dir="2700000" algn="tl">
                    <a:srgbClr val="000000">
                      <a:alpha val="43137"/>
                    </a:srgbClr>
                  </a:outerShdw>
                </a:effectLst>
              </a:rPr>
              <a:t>д/сад </a:t>
            </a:r>
            <a:r>
              <a:rPr lang="ru-RU" sz="1600" i="1" dirty="0" smtClean="0">
                <a:ln>
                  <a:solidFill>
                    <a:srgbClr val="C00000"/>
                  </a:solidFill>
                </a:ln>
                <a:solidFill>
                  <a:srgbClr val="FF0000"/>
                </a:solidFill>
                <a:effectLst>
                  <a:outerShdw blurRad="38100" dist="38100" dir="2700000" algn="tl">
                    <a:srgbClr val="000000">
                      <a:alpha val="43137"/>
                    </a:srgbClr>
                  </a:outerShdw>
                </a:effectLst>
              </a:rPr>
              <a:t>«Колокольчик» </a:t>
            </a:r>
            <a:r>
              <a:rPr lang="ru-RU" sz="1600" i="1" dirty="0" smtClean="0"/>
              <a:t>(</a:t>
            </a:r>
            <a:r>
              <a:rPr lang="ru-RU" sz="1400" i="1" dirty="0" smtClean="0">
                <a:latin typeface="Times New Roman" pitchFamily="18" charset="0"/>
                <a:cs typeface="Times New Roman" pitchFamily="18" charset="0"/>
              </a:rPr>
              <a:t>фото справа</a:t>
            </a:r>
            <a:r>
              <a:rPr lang="ru-RU" sz="1600" i="1" dirty="0"/>
              <a:t>). </a:t>
            </a:r>
            <a:r>
              <a:rPr lang="ru-RU" sz="1400" i="1" dirty="0" smtClean="0">
                <a:latin typeface="Times New Roman" pitchFamily="18" charset="0"/>
                <a:cs typeface="Times New Roman" pitchFamily="18" charset="0"/>
              </a:rPr>
              <a:t> </a:t>
            </a:r>
            <a:r>
              <a:rPr lang="ru-RU" sz="1600" dirty="0" smtClean="0"/>
              <a:t>Именно  в д/саду стали проявляться способности к спорту, открываться задатки лидерства, активное участие в праздничных мероприятиях развивало в нем интерес к вокалу ( </a:t>
            </a:r>
            <a:r>
              <a:rPr lang="ru-RU" sz="1500" dirty="0" smtClean="0"/>
              <a:t>«…</a:t>
            </a:r>
            <a:r>
              <a:rPr lang="ru-RU" sz="1500" i="1" dirty="0" err="1" smtClean="0"/>
              <a:t>Серёженька</a:t>
            </a:r>
            <a:r>
              <a:rPr lang="ru-RU" sz="1500" i="1" dirty="0" smtClean="0"/>
              <a:t> очень хорошо пел, и что самое глав</a:t>
            </a:r>
            <a:r>
              <a:rPr lang="ru-RU" sz="1400" i="1" dirty="0"/>
              <a:t>ное, </a:t>
            </a:r>
            <a:r>
              <a:rPr lang="ru-RU" sz="1600" i="1" dirty="0" smtClean="0"/>
              <a:t>ему это нравилось…»</a:t>
            </a:r>
            <a:r>
              <a:rPr lang="ru-RU" sz="1600" dirty="0" smtClean="0"/>
              <a:t> </a:t>
            </a:r>
            <a:endParaRPr lang="ru-RU" sz="1600" i="1" dirty="0" smtClean="0"/>
          </a:p>
          <a:p>
            <a:r>
              <a:rPr lang="ru-RU" sz="1600" dirty="0" smtClean="0"/>
              <a:t>Вспоминает мама </a:t>
            </a:r>
            <a:r>
              <a:rPr lang="ru-RU" sz="1600" dirty="0" smtClean="0"/>
              <a:t>Вера </a:t>
            </a:r>
          </a:p>
          <a:p>
            <a:r>
              <a:rPr lang="ru-RU" sz="1600" dirty="0" smtClean="0"/>
              <a:t>Владимировна</a:t>
            </a:r>
            <a:r>
              <a:rPr lang="ru-RU" sz="1600" dirty="0" smtClean="0"/>
              <a:t>). </a:t>
            </a:r>
          </a:p>
          <a:p>
            <a:r>
              <a:rPr lang="ru-RU" sz="1600" dirty="0" smtClean="0"/>
              <a:t>Мальчик очень </a:t>
            </a:r>
            <a:r>
              <a:rPr lang="ru-RU" sz="1600" dirty="0" smtClean="0"/>
              <a:t>быстро</a:t>
            </a:r>
            <a:endParaRPr lang="ru-RU" sz="1600" dirty="0" smtClean="0"/>
          </a:p>
          <a:p>
            <a:r>
              <a:rPr lang="ru-RU" sz="1600" dirty="0" smtClean="0"/>
              <a:t>завоёвывал </a:t>
            </a:r>
            <a:r>
              <a:rPr lang="ru-RU" sz="1600" dirty="0" smtClean="0"/>
              <a:t>доверие</a:t>
            </a:r>
          </a:p>
          <a:p>
            <a:r>
              <a:rPr lang="ru-RU" sz="1600" dirty="0" smtClean="0"/>
              <a:t>среди сверстников и </a:t>
            </a:r>
          </a:p>
          <a:p>
            <a:r>
              <a:rPr lang="ru-RU" sz="1600" dirty="0" smtClean="0"/>
              <a:t>всегда был душой </a:t>
            </a:r>
          </a:p>
          <a:p>
            <a:r>
              <a:rPr lang="ru-RU" sz="1600" dirty="0" smtClean="0"/>
              <a:t>компании. </a:t>
            </a:r>
            <a:r>
              <a:rPr lang="ru-RU" sz="1600" dirty="0" err="1" smtClean="0"/>
              <a:t>Добродуш</a:t>
            </a:r>
            <a:r>
              <a:rPr lang="ru-RU" sz="1600" dirty="0" smtClean="0"/>
              <a:t>-</a:t>
            </a:r>
          </a:p>
          <a:p>
            <a:r>
              <a:rPr lang="ru-RU" sz="1600" dirty="0" err="1" smtClean="0"/>
              <a:t>ный</a:t>
            </a:r>
            <a:r>
              <a:rPr lang="ru-RU" sz="1600" dirty="0" smtClean="0"/>
              <a:t>, весёлый, </a:t>
            </a:r>
            <a:r>
              <a:rPr lang="ru-RU" sz="1600" dirty="0" err="1" smtClean="0"/>
              <a:t>отзывчи</a:t>
            </a:r>
            <a:r>
              <a:rPr lang="ru-RU" sz="1600" dirty="0" smtClean="0"/>
              <a:t>-</a:t>
            </a:r>
          </a:p>
          <a:p>
            <a:r>
              <a:rPr lang="ru-RU" sz="1600" dirty="0" smtClean="0"/>
              <a:t>вый, готовый всегда</a:t>
            </a:r>
          </a:p>
          <a:p>
            <a:r>
              <a:rPr lang="ru-RU" sz="1600" dirty="0" err="1" smtClean="0"/>
              <a:t>придти</a:t>
            </a:r>
            <a:r>
              <a:rPr lang="ru-RU" sz="1600" dirty="0" smtClean="0"/>
              <a:t> на помощь, в </a:t>
            </a:r>
          </a:p>
          <a:p>
            <a:r>
              <a:rPr lang="ru-RU" sz="1600" dirty="0" smtClean="0"/>
              <a:t>трудную минуту.</a:t>
            </a:r>
          </a:p>
          <a:p>
            <a:r>
              <a:rPr lang="ru-RU" sz="1600" dirty="0" smtClean="0"/>
              <a:t>Таким он был, таким он </a:t>
            </a:r>
          </a:p>
          <a:p>
            <a:r>
              <a:rPr lang="ru-RU" sz="1600" dirty="0" smtClean="0"/>
              <a:t>и останется в сердцах </a:t>
            </a:r>
          </a:p>
          <a:p>
            <a:r>
              <a:rPr lang="ru-RU" sz="1600" dirty="0" smtClean="0"/>
              <a:t>своих родных, друзей и</a:t>
            </a:r>
          </a:p>
          <a:p>
            <a:r>
              <a:rPr lang="ru-RU" sz="1600" dirty="0" smtClean="0"/>
              <a:t>одноклассников.</a:t>
            </a:r>
            <a:endParaRPr lang="ru-RU" sz="1600" dirty="0"/>
          </a:p>
        </p:txBody>
      </p:sp>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2775928" cy="44338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251520" y="4797152"/>
            <a:ext cx="2880320" cy="1815882"/>
          </a:xfrm>
          <a:prstGeom prst="rect">
            <a:avLst/>
          </a:prstGeom>
          <a:noFill/>
        </p:spPr>
        <p:txBody>
          <a:bodyPr wrap="square" rtlCol="0">
            <a:spAutoFit/>
          </a:bodyPr>
          <a:lstStyle/>
          <a:p>
            <a:r>
              <a:rPr lang="ru-RU" sz="1400" b="1" i="1" dirty="0" smtClean="0">
                <a:latin typeface="Times New Roman" pitchFamily="18" charset="0"/>
                <a:cs typeface="Times New Roman" pitchFamily="18" charset="0"/>
              </a:rPr>
              <a:t>Уже не будет все как прежде…</a:t>
            </a:r>
          </a:p>
          <a:p>
            <a:r>
              <a:rPr lang="ru-RU" sz="1400" b="1" i="1" dirty="0" smtClean="0">
                <a:latin typeface="Times New Roman" pitchFamily="18" charset="0"/>
                <a:cs typeface="Times New Roman" pitchFamily="18" charset="0"/>
              </a:rPr>
              <a:t>… Но можно с силами собраться,</a:t>
            </a:r>
          </a:p>
          <a:p>
            <a:r>
              <a:rPr lang="ru-RU" sz="1400" b="1" i="1" dirty="0" smtClean="0">
                <a:latin typeface="Times New Roman" pitchFamily="18" charset="0"/>
                <a:cs typeface="Times New Roman" pitchFamily="18" charset="0"/>
              </a:rPr>
              <a:t>    Встать на ноги и дальше жить.</a:t>
            </a:r>
          </a:p>
          <a:p>
            <a:r>
              <a:rPr lang="ru-RU" sz="1400" b="1" i="1" dirty="0" smtClean="0">
                <a:latin typeface="Times New Roman" pitchFamily="18" charset="0"/>
                <a:cs typeface="Times New Roman" pitchFamily="18" charset="0"/>
              </a:rPr>
              <a:t>   И всем опять ЖИВЫМ казаться;</a:t>
            </a:r>
          </a:p>
          <a:p>
            <a:r>
              <a:rPr lang="ru-RU" sz="1400" b="1" i="1" dirty="0" smtClean="0">
                <a:latin typeface="Times New Roman" pitchFamily="18" charset="0"/>
                <a:cs typeface="Times New Roman" pitchFamily="18" charset="0"/>
              </a:rPr>
              <a:t>   Как лодка по теченью плыть.</a:t>
            </a:r>
            <a:endParaRPr lang="ru-RU" sz="1400" b="1" i="1" dirty="0">
              <a:latin typeface="Times New Roman" pitchFamily="18" charset="0"/>
              <a:cs typeface="Times New Roman" pitchFamily="18" charset="0"/>
            </a:endParaRPr>
          </a:p>
        </p:txBody>
      </p:sp>
    </p:spTree>
    <p:extLst>
      <p:ext uri="{BB962C8B-B14F-4D97-AF65-F5344CB8AC3E}">
        <p14:creationId xmlns:p14="http://schemas.microsoft.com/office/powerpoint/2010/main" val="132740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360040"/>
          </a:xfrm>
          <a:ln>
            <a:noFill/>
          </a:ln>
        </p:spPr>
        <p:txBody>
          <a:bodyPr>
            <a:normAutofit fontScale="90000"/>
          </a:bodyPr>
          <a:lstStyle/>
          <a:p>
            <a:pPr algn="ctr"/>
            <a:r>
              <a:rPr lang="ru-RU" sz="3200" dirty="0">
                <a:solidFill>
                  <a:srgbClr val="FF0000"/>
                </a:solidFill>
                <a:effectLst>
                  <a:outerShdw blurRad="38100" dist="38100" dir="2700000" algn="tl">
                    <a:srgbClr val="000000">
                      <a:alpha val="43137"/>
                    </a:srgbClr>
                  </a:outerShdw>
                </a:effectLst>
                <a:latin typeface="Georgia" pitchFamily="18" charset="0"/>
              </a:rPr>
              <a:t>И</a:t>
            </a:r>
            <a:r>
              <a:rPr lang="ru-RU" sz="3200" dirty="0" smtClean="0">
                <a:solidFill>
                  <a:srgbClr val="FF0000"/>
                </a:solidFill>
                <a:effectLst>
                  <a:outerShdw blurRad="38100" dist="38100" dir="2700000" algn="tl">
                    <a:srgbClr val="000000">
                      <a:alpha val="43137"/>
                    </a:srgbClr>
                  </a:outerShdw>
                </a:effectLst>
                <a:latin typeface="Georgia" pitchFamily="18" charset="0"/>
              </a:rPr>
              <a:t>з воспоминаний первой учительницы</a:t>
            </a:r>
            <a:endParaRPr lang="ru-RU" sz="3200" dirty="0">
              <a:solidFill>
                <a:srgbClr val="FF0000"/>
              </a:solidFill>
              <a:effectLst>
                <a:outerShdw blurRad="38100" dist="38100" dir="2700000" algn="tl">
                  <a:srgbClr val="000000">
                    <a:alpha val="43137"/>
                  </a:srgbClr>
                </a:outerShdw>
              </a:effectLst>
              <a:latin typeface="Georgia" pitchFamily="18" charset="0"/>
            </a:endParaRPr>
          </a:p>
        </p:txBody>
      </p:sp>
      <p:sp>
        <p:nvSpPr>
          <p:cNvPr id="4" name="Объект 3"/>
          <p:cNvSpPr>
            <a:spLocks noGrp="1"/>
          </p:cNvSpPr>
          <p:nvPr>
            <p:ph sz="half" idx="2"/>
          </p:nvPr>
        </p:nvSpPr>
        <p:spPr>
          <a:xfrm>
            <a:off x="3419872" y="692696"/>
            <a:ext cx="5544616" cy="5976664"/>
          </a:xfrm>
        </p:spPr>
        <p:txBody>
          <a:bodyPr>
            <a:normAutofit fontScale="92500" lnSpcReduction="10000"/>
          </a:bodyPr>
          <a:lstStyle/>
          <a:p>
            <a:pPr marL="0" indent="0">
              <a:buNone/>
            </a:pPr>
            <a:r>
              <a:rPr lang="ru-RU" sz="1600" dirty="0" smtClean="0"/>
              <a:t>«… </a:t>
            </a:r>
            <a:r>
              <a:rPr lang="ru-RU" sz="1600" i="1" dirty="0" smtClean="0">
                <a:latin typeface="Times New Roman" pitchFamily="18" charset="0"/>
                <a:cs typeface="Times New Roman" pitchFamily="18" charset="0"/>
              </a:rPr>
              <a:t>Ему исполнилось 7 лет и он отправился в школу вместе со своими сверстниками. Как помню, каким робким, спокойным он впервые переступил порог нашей школы (</a:t>
            </a:r>
            <a:r>
              <a:rPr lang="ru-RU" sz="1400" i="1" dirty="0" smtClean="0">
                <a:latin typeface="Times New Roman" pitchFamily="18" charset="0"/>
                <a:cs typeface="Times New Roman" pitchFamily="18" charset="0"/>
              </a:rPr>
              <a:t>средняя</a:t>
            </a:r>
            <a:r>
              <a:rPr lang="ru-RU" sz="1600" i="1" dirty="0" smtClean="0">
                <a:latin typeface="Times New Roman" pitchFamily="18" charset="0"/>
                <a:cs typeface="Times New Roman" pitchFamily="18" charset="0"/>
              </a:rPr>
              <a:t> </a:t>
            </a:r>
            <a:r>
              <a:rPr lang="ru-RU" sz="1400" i="1" dirty="0" smtClean="0">
                <a:latin typeface="Times New Roman" pitchFamily="18" charset="0"/>
                <a:cs typeface="Times New Roman" pitchFamily="18" charset="0"/>
              </a:rPr>
              <a:t>школа №24 села Текос</a:t>
            </a:r>
            <a:r>
              <a:rPr lang="ru-RU" sz="1600" i="1" dirty="0" smtClean="0">
                <a:latin typeface="Times New Roman" pitchFamily="18" charset="0"/>
                <a:cs typeface="Times New Roman" pitchFamily="18" charset="0"/>
              </a:rPr>
              <a:t>). И первыми моими словами были: «Смелее ребята, теперь школа Ваш второй дом, в нём пройдете по дороге знаний, каждый день вы будете для себя открывать что-то интересное, новое ля Вас. Ваши парты будут кораблями, а вы их капитанами, ведите их правильным курсом!» </a:t>
            </a:r>
          </a:p>
          <a:p>
            <a:pPr marL="0" indent="0">
              <a:buNone/>
            </a:pPr>
            <a:r>
              <a:rPr lang="ru-RU" sz="1600" i="1" dirty="0">
                <a:latin typeface="Times New Roman" pitchFamily="18" charset="0"/>
                <a:cs typeface="Times New Roman" pitchFamily="18" charset="0"/>
              </a:rPr>
              <a:t> </a:t>
            </a:r>
            <a:r>
              <a:rPr lang="ru-RU" sz="1600" i="1" dirty="0" smtClean="0">
                <a:latin typeface="Times New Roman" pitchFamily="18" charset="0"/>
                <a:cs typeface="Times New Roman" pitchFamily="18" charset="0"/>
              </a:rPr>
              <a:t>  Серёжа с первых дней учебы был прилежным, исполни-тельным, трудолюбивым учеником. Вел себя он отлично, сидел на уроках хорошо, внимательно слушая объяснения учителя, поэтому ему легко было и быстро выполнять домашнее задание. Дома ему не требовалась помощь со стороны родителей или старшей сестры Тани. Переходил из класса в класс с «Почетной грамотой» за учёбу и примерное поведение. Был дисциплинирован во всем. Никогда не дрался со старшими и младшими товарищами. Дружил с мальчиками и девочками, для всех был хорошим товарищем и другом. Любил трудиться на пришкольном участке, эта черта сохранилась до последних дней его короткой жизни. Дома помогал родителям по хозяйству и мечтал быть экономистом в своем совхозе «Архипо-</a:t>
            </a:r>
            <a:r>
              <a:rPr lang="ru-RU" sz="1600" i="1" dirty="0" err="1" smtClean="0">
                <a:latin typeface="Times New Roman" pitchFamily="18" charset="0"/>
                <a:cs typeface="Times New Roman" pitchFamily="18" charset="0"/>
              </a:rPr>
              <a:t>Осиповский</a:t>
            </a:r>
            <a:r>
              <a:rPr lang="ru-RU" sz="1600" i="1" dirty="0" smtClean="0">
                <a:latin typeface="Times New Roman" pitchFamily="18" charset="0"/>
                <a:cs typeface="Times New Roman" pitchFamily="18" charset="0"/>
              </a:rPr>
              <a:t>». Любил читать художественную литературу исторического характера. После окончания начальной школы, он продолжал учиться в средней школе №17. Учёба в старших классах ему давалась легко, он продолжал быть хорошистом с прилежным поведением. Казалось, что он будет старшеклассником, он забудет первую учительницу и наш маленький коллектив, но этого не произошло.</a:t>
            </a:r>
            <a:endParaRPr lang="ru-RU" sz="1600" i="1" dirty="0">
              <a:latin typeface="Times New Roman" pitchFamily="18" charset="0"/>
              <a:cs typeface="Times New Roman" pitchFamily="18"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5400000">
            <a:off x="-148581" y="1452837"/>
            <a:ext cx="4038600" cy="2806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941168"/>
            <a:ext cx="2808312" cy="954107"/>
          </a:xfrm>
          <a:prstGeom prst="rect">
            <a:avLst/>
          </a:prstGeom>
          <a:noFill/>
        </p:spPr>
        <p:txBody>
          <a:bodyPr wrap="square" rtlCol="0">
            <a:spAutoFit/>
          </a:bodyPr>
          <a:lstStyle/>
          <a:p>
            <a:r>
              <a:rPr lang="ru-RU" sz="1400" i="1" dirty="0" smtClean="0">
                <a:latin typeface="Times New Roman" pitchFamily="18" charset="0"/>
                <a:cs typeface="Times New Roman" pitchFamily="18" charset="0"/>
              </a:rPr>
              <a:t>на фото: </a:t>
            </a:r>
            <a:r>
              <a:rPr lang="ru-RU" sz="1400" b="1" i="1" dirty="0" smtClean="0">
                <a:latin typeface="Times New Roman" pitchFamily="18" charset="0"/>
                <a:cs typeface="Times New Roman" pitchFamily="18" charset="0"/>
              </a:rPr>
              <a:t>Цыганков Сергей и его первая учительница  </a:t>
            </a:r>
            <a:r>
              <a:rPr lang="ru-RU" sz="1400" b="1" i="1" dirty="0" err="1" smtClean="0">
                <a:latin typeface="Times New Roman" pitchFamily="18" charset="0"/>
                <a:cs typeface="Times New Roman" pitchFamily="18" charset="0"/>
              </a:rPr>
              <a:t>Малиборская</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Анелия</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Иваноновна</a:t>
            </a:r>
            <a:endParaRPr lang="ru-RU" sz="1400" b="1" i="1" dirty="0">
              <a:latin typeface="Times New Roman" pitchFamily="18" charset="0"/>
              <a:cs typeface="Times New Roman" pitchFamily="18" charset="0"/>
            </a:endParaRPr>
          </a:p>
        </p:txBody>
      </p:sp>
    </p:spTree>
    <p:extLst>
      <p:ext uri="{BB962C8B-B14F-4D97-AF65-F5344CB8AC3E}">
        <p14:creationId xmlns:p14="http://schemas.microsoft.com/office/powerpoint/2010/main" val="354030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260648"/>
            <a:ext cx="8640960" cy="6336704"/>
          </a:xfrm>
        </p:spPr>
        <p:txBody>
          <a:bodyPr>
            <a:normAutofit/>
          </a:bodyPr>
          <a:lstStyle/>
          <a:p>
            <a:pPr marL="0" indent="0">
              <a:buNone/>
            </a:pPr>
            <a:r>
              <a:rPr lang="ru-RU" sz="1500" i="1" dirty="0" smtClean="0">
                <a:latin typeface="Times New Roman" pitchFamily="18" charset="0"/>
                <a:cs typeface="Times New Roman" pitchFamily="18" charset="0"/>
              </a:rPr>
              <a:t>    Он помнил «День Учителя», «8 Марта», и наши дни рождения. Какая это была трогательная в нём черта. Держал тесную связь своего дружного класса, они всегда были вместе мальчики и девочки, никогда не пили и не курили, уважали себя, родителей  всех окружающих.</a:t>
            </a:r>
          </a:p>
          <a:p>
            <a:pPr marL="0" indent="0">
              <a:buNone/>
            </a:pPr>
            <a:r>
              <a:rPr lang="ru-RU" sz="1500" i="1" dirty="0" smtClean="0">
                <a:latin typeface="Times New Roman" pitchFamily="18" charset="0"/>
                <a:cs typeface="Times New Roman" pitchFamily="18" charset="0"/>
              </a:rPr>
              <a:t>   Наступил выпускной день 10 класса. Он не мог забыть свою первую учительницу, не пригласив меня на торжественную часть, где им вручали свидетельства об окончании средней школы. Сколько тёплых слов было сказано в адрес его родителей за хорошее воспитание Серёжи. Все мы радовались за его хорошее окончание. Теперь Сережа готовился для поступления в Краснодарский сельскохозяйственный институт на юридический факультет.</a:t>
            </a:r>
          </a:p>
          <a:p>
            <a:pPr marL="0" indent="0">
              <a:buNone/>
            </a:pPr>
            <a:r>
              <a:rPr lang="ru-RU" sz="1500" i="1" dirty="0">
                <a:latin typeface="Times New Roman" pitchFamily="18" charset="0"/>
                <a:cs typeface="Times New Roman" pitchFamily="18" charset="0"/>
              </a:rPr>
              <a:t> </a:t>
            </a:r>
            <a:r>
              <a:rPr lang="ru-RU" sz="1500" i="1" dirty="0" smtClean="0">
                <a:latin typeface="Times New Roman" pitchFamily="18" charset="0"/>
                <a:cs typeface="Times New Roman" pitchFamily="18" charset="0"/>
              </a:rPr>
              <a:t>  Сдал экзамены успешно, окончил </a:t>
            </a:r>
            <a:r>
              <a:rPr lang="en-US" sz="1500" i="1" dirty="0" smtClean="0">
                <a:latin typeface="Times New Roman" pitchFamily="18" charset="0"/>
                <a:cs typeface="Times New Roman" pitchFamily="18" charset="0"/>
              </a:rPr>
              <a:t>I</a:t>
            </a:r>
            <a:r>
              <a:rPr lang="ru-RU" sz="1500" i="1" dirty="0" smtClean="0">
                <a:latin typeface="Times New Roman" pitchFamily="18" charset="0"/>
                <a:cs typeface="Times New Roman" pitchFamily="18" charset="0"/>
              </a:rPr>
              <a:t> курс, но пришлось перевестись </a:t>
            </a:r>
          </a:p>
          <a:p>
            <a:pPr marL="0" indent="0">
              <a:buNone/>
            </a:pPr>
            <a:r>
              <a:rPr lang="ru-RU" sz="1500" i="1" dirty="0" smtClean="0">
                <a:latin typeface="Times New Roman" pitchFamily="18" charset="0"/>
                <a:cs typeface="Times New Roman" pitchFamily="18" charset="0"/>
              </a:rPr>
              <a:t>на заочное отделение, так как семья не могла оплачивать </a:t>
            </a:r>
          </a:p>
          <a:p>
            <a:pPr marL="0" indent="0">
              <a:buNone/>
            </a:pPr>
            <a:r>
              <a:rPr lang="ru-RU" sz="1500" i="1" dirty="0" smtClean="0">
                <a:latin typeface="Times New Roman" pitchFamily="18" charset="0"/>
                <a:cs typeface="Times New Roman" pitchFamily="18" charset="0"/>
              </a:rPr>
              <a:t>Дорогостоящее учение. Он должен был работать и учиться. </a:t>
            </a:r>
          </a:p>
          <a:p>
            <a:pPr marL="0" indent="0">
              <a:buNone/>
            </a:pPr>
            <a:r>
              <a:rPr lang="ru-RU" sz="1500" i="1" dirty="0" smtClean="0">
                <a:latin typeface="Times New Roman" pitchFamily="18" charset="0"/>
                <a:cs typeface="Times New Roman" pitchFamily="18" charset="0"/>
              </a:rPr>
              <a:t>Начался призыв в армию и его мобилизовали в ряды Российской </a:t>
            </a:r>
          </a:p>
          <a:p>
            <a:pPr marL="0" indent="0">
              <a:buNone/>
            </a:pPr>
            <a:r>
              <a:rPr lang="ru-RU" sz="1500" i="1" dirty="0" smtClean="0">
                <a:latin typeface="Times New Roman" pitchFamily="18" charset="0"/>
                <a:cs typeface="Times New Roman" pitchFamily="18" charset="0"/>
              </a:rPr>
              <a:t>армии. Как мы его торжественно провожали. Помню сидел он </a:t>
            </a:r>
          </a:p>
          <a:p>
            <a:pPr marL="0" indent="0">
              <a:buNone/>
            </a:pPr>
            <a:r>
              <a:rPr lang="ru-RU" sz="1500" i="1" dirty="0" smtClean="0">
                <a:latin typeface="Times New Roman" pitchFamily="18" charset="0"/>
                <a:cs typeface="Times New Roman" pitchFamily="18" charset="0"/>
              </a:rPr>
              <a:t>среди своих одноклассников скромный, улыбающийся юноша, </a:t>
            </a:r>
          </a:p>
          <a:p>
            <a:pPr marL="0" indent="0">
              <a:buNone/>
            </a:pPr>
            <a:r>
              <a:rPr lang="ru-RU" sz="1500" i="1" dirty="0" smtClean="0">
                <a:latin typeface="Times New Roman" pitchFamily="18" charset="0"/>
                <a:cs typeface="Times New Roman" pitchFamily="18" charset="0"/>
              </a:rPr>
              <a:t>обещая нам служить достойно, честно и вернуться к нам в такой </a:t>
            </a:r>
          </a:p>
          <a:p>
            <a:pPr marL="0" indent="0">
              <a:buNone/>
            </a:pPr>
            <a:r>
              <a:rPr lang="ru-RU" sz="1500" i="1" dirty="0" smtClean="0">
                <a:latin typeface="Times New Roman" pitchFamily="18" charset="0"/>
                <a:cs typeface="Times New Roman" pitchFamily="18" charset="0"/>
              </a:rPr>
              <a:t>же обстановке.</a:t>
            </a:r>
          </a:p>
          <a:p>
            <a:pPr marL="0" indent="0">
              <a:buNone/>
            </a:pPr>
            <a:r>
              <a:rPr lang="ru-RU" sz="1500" i="1" dirty="0" smtClean="0">
                <a:latin typeface="Times New Roman" pitchFamily="18" charset="0"/>
                <a:cs typeface="Times New Roman" pitchFamily="18" charset="0"/>
              </a:rPr>
              <a:t>   Вернулся но не торжественно, а в траурном молчании мы </a:t>
            </a:r>
          </a:p>
          <a:p>
            <a:pPr marL="0" indent="0">
              <a:buNone/>
            </a:pPr>
            <a:r>
              <a:rPr lang="ru-RU" sz="1500" i="1" dirty="0" smtClean="0">
                <a:latin typeface="Times New Roman" pitchFamily="18" charset="0"/>
                <a:cs typeface="Times New Roman" pitchFamily="18" charset="0"/>
              </a:rPr>
              <a:t>встречали его в сопровождении его командира. Он отдал свою </a:t>
            </a:r>
          </a:p>
          <a:p>
            <a:pPr marL="0" indent="0">
              <a:buNone/>
            </a:pPr>
            <a:r>
              <a:rPr lang="ru-RU" sz="1500" i="1" dirty="0" smtClean="0">
                <a:latin typeface="Times New Roman" pitchFamily="18" charset="0"/>
                <a:cs typeface="Times New Roman" pitchFamily="18" charset="0"/>
              </a:rPr>
              <a:t>жизнь за сохранение мира в Чечне. Всё село, вся школа хоронили </a:t>
            </a:r>
          </a:p>
          <a:p>
            <a:pPr marL="0" indent="0">
              <a:buNone/>
            </a:pPr>
            <a:r>
              <a:rPr lang="ru-RU" sz="1500" i="1" dirty="0" smtClean="0">
                <a:latin typeface="Times New Roman" pitchFamily="18" charset="0"/>
                <a:cs typeface="Times New Roman" pitchFamily="18" charset="0"/>
              </a:rPr>
              <a:t>своего старшего товарища, бывшего ученика нашего сына Серёжу».</a:t>
            </a:r>
            <a:endParaRPr lang="ru-RU" sz="1500" i="1" dirty="0">
              <a:latin typeface="Times New Roman" pitchFamily="18" charset="0"/>
              <a:cs typeface="Times New Roman" pitchFamily="18" charset="0"/>
            </a:endParaRPr>
          </a:p>
          <a:p>
            <a:pPr marL="0" indent="0">
              <a:buNone/>
            </a:pPr>
            <a:endParaRPr lang="ru-RU" sz="1500" i="1" dirty="0" smtClean="0">
              <a:latin typeface="Times New Roman" pitchFamily="18" charset="0"/>
              <a:cs typeface="Times New Roman" pitchFamily="18" charset="0"/>
            </a:endParaRPr>
          </a:p>
          <a:p>
            <a:pPr marL="0" indent="0">
              <a:buNone/>
            </a:pPr>
            <a:endParaRPr lang="ru-RU" sz="1500" i="1" dirty="0">
              <a:latin typeface="Times New Roman" pitchFamily="18" charset="0"/>
              <a:cs typeface="Times New Roman" pitchFamily="18" charset="0"/>
            </a:endParaRPr>
          </a:p>
          <a:p>
            <a:pPr marL="0" indent="0">
              <a:buNone/>
            </a:pPr>
            <a:endParaRPr lang="ru-RU" sz="1500" i="1" dirty="0">
              <a:latin typeface="Times New Roman" pitchFamily="18" charset="0"/>
              <a:cs typeface="Times New Roman" pitchFamily="18" charset="0"/>
            </a:endParaRPr>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57800" y="2907158"/>
            <a:ext cx="4038600" cy="26518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96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56467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rPr>
              <a:t>Мы запомним его таким!</a:t>
            </a:r>
            <a:endParaRPr lang="ru-RU" b="1" dirty="0">
              <a:ln w="11430">
                <a:solidFill>
                  <a:srgbClr val="C00000"/>
                </a:solidFill>
              </a:ln>
              <a:solidFill>
                <a:srgbClr val="FF0000"/>
              </a:solidFill>
              <a:effectLst>
                <a:outerShdw blurRad="50800" dist="39000" dir="5460000" algn="tl">
                  <a:srgbClr val="000000">
                    <a:alpha val="38000"/>
                  </a:srgbClr>
                </a:outerShdw>
              </a:effectLst>
              <a:latin typeface="Georgia" pitchFamily="18" charset="0"/>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0800000">
            <a:off x="251520" y="767408"/>
            <a:ext cx="3279440" cy="243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84068" y="1412776"/>
            <a:ext cx="3568935" cy="222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 name="TextBox 2"/>
          <p:cNvSpPr txBox="1"/>
          <p:nvPr/>
        </p:nvSpPr>
        <p:spPr>
          <a:xfrm>
            <a:off x="3635896" y="748358"/>
            <a:ext cx="3096344" cy="1077218"/>
          </a:xfrm>
          <a:prstGeom prst="rect">
            <a:avLst/>
          </a:prstGeom>
          <a:noFill/>
        </p:spPr>
        <p:txBody>
          <a:bodyPr wrap="square" rtlCol="0">
            <a:spAutoFit/>
          </a:bodyPr>
          <a:lstStyle/>
          <a:p>
            <a:r>
              <a:rPr lang="ru-RU" sz="1600" i="1" u="sng" dirty="0">
                <a:latin typeface="Times New Roman" pitchFamily="18" charset="0"/>
                <a:cs typeface="Times New Roman" pitchFamily="18" charset="0"/>
              </a:rPr>
              <a:t>на фото:</a:t>
            </a:r>
            <a:r>
              <a:rPr lang="ru-RU" sz="1600" i="1" dirty="0">
                <a:latin typeface="Times New Roman" pitchFamily="18" charset="0"/>
                <a:cs typeface="Times New Roman" pitchFamily="18" charset="0"/>
              </a:rPr>
              <a:t>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класс</a:t>
            </a: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«Учился </a:t>
            </a:r>
            <a:r>
              <a:rPr lang="ru-RU" sz="1600" i="1" dirty="0">
                <a:effectLst>
                  <a:outerShdw blurRad="38100" dist="38100" dir="2700000" algn="tl">
                    <a:srgbClr val="000000">
                      <a:alpha val="43137"/>
                    </a:srgbClr>
                  </a:outerShdw>
                </a:effectLst>
                <a:latin typeface="Times New Roman" pitchFamily="18" charset="0"/>
                <a:cs typeface="Times New Roman" pitchFamily="18" charset="0"/>
              </a:rPr>
              <a:t>хорошо, </a:t>
            </a:r>
            <a:endParaRPr lang="ru-RU" sz="1600"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очень </a:t>
            </a:r>
            <a:r>
              <a:rPr lang="ru-RU" sz="1600" i="1" dirty="0">
                <a:effectLst>
                  <a:outerShdw blurRad="38100" dist="38100" dir="2700000" algn="tl">
                    <a:srgbClr val="000000">
                      <a:alpha val="43137"/>
                    </a:srgbClr>
                  </a:outerShdw>
                </a:effectLst>
                <a:latin typeface="Times New Roman" pitchFamily="18" charset="0"/>
                <a:cs typeface="Times New Roman" pitchFamily="18" charset="0"/>
              </a:rPr>
              <a:t>любил </a:t>
            </a:r>
            <a:endParaRPr lang="ru-RU" sz="1600"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ru-RU" sz="1600" i="1" dirty="0" smtClean="0">
                <a:effectLst>
                  <a:outerShdw blurRad="38100" dist="38100" dir="2700000" algn="tl">
                    <a:srgbClr val="000000">
                      <a:alpha val="43137"/>
                    </a:srgbClr>
                  </a:outerShdw>
                </a:effectLst>
                <a:latin typeface="Times New Roman" pitchFamily="18" charset="0"/>
                <a:cs typeface="Times New Roman" pitchFamily="18" charset="0"/>
              </a:rPr>
              <a:t>читать...»</a:t>
            </a:r>
            <a:endParaRPr lang="ru-RU" sz="16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7164288" y="3789040"/>
            <a:ext cx="1620180" cy="1169551"/>
          </a:xfrm>
          <a:prstGeom prst="rect">
            <a:avLst/>
          </a:prstGeom>
          <a:noFill/>
        </p:spPr>
        <p:txBody>
          <a:bodyPr wrap="square" rtlCol="0">
            <a:spAutoFit/>
          </a:bodyPr>
          <a:lstStyle/>
          <a:p>
            <a:pPr algn="ctr"/>
            <a:r>
              <a:rPr lang="ru-RU" sz="1600" i="1" u="sng" dirty="0" smtClean="0">
                <a:latin typeface="Times New Roman" pitchFamily="18" charset="0"/>
                <a:cs typeface="Times New Roman" pitchFamily="18" charset="0"/>
              </a:rPr>
              <a:t>на фото:</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Последний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звонок в школе </a:t>
            </a:r>
          </a:p>
          <a:p>
            <a:pPr algn="ct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3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класс</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39429" y="2129954"/>
            <a:ext cx="1896789"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19" y="5949279"/>
            <a:ext cx="5652628" cy="646331"/>
          </a:xfrm>
          <a:prstGeom prst="rect">
            <a:avLst/>
          </a:prstGeom>
        </p:spPr>
        <p:txBody>
          <a:bodyPr wrap="square">
            <a:spAutoFit/>
          </a:bodyPr>
          <a:lstStyle/>
          <a:p>
            <a:r>
              <a:rPr lang="ru-RU" sz="1600" i="1" u="sng" dirty="0">
                <a:latin typeface="Times New Roman" pitchFamily="18" charset="0"/>
                <a:cs typeface="Times New Roman" pitchFamily="18" charset="0"/>
              </a:rPr>
              <a:t>на фото:</a:t>
            </a:r>
            <a:r>
              <a:rPr lang="ru-RU" sz="1600" i="1" dirty="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Читательский билет, студента 1 курса                                </a:t>
            </a:r>
          </a:p>
          <a:p>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(Кубанского государственного университета )</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2607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56467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400" b="1" dirty="0" smtClean="0">
                <a:ln w="11430">
                  <a:solidFill>
                    <a:srgbClr val="C00000"/>
                  </a:solidFill>
                </a:ln>
                <a:solidFill>
                  <a:srgbClr val="FF0000"/>
                </a:solidFill>
                <a:effectLst>
                  <a:outerShdw blurRad="50800" dist="39000" dir="5460000" algn="tl">
                    <a:srgbClr val="000000">
                      <a:alpha val="38000"/>
                    </a:srgbClr>
                  </a:outerShdw>
                </a:effectLst>
                <a:latin typeface="Georgia" pitchFamily="18" charset="0"/>
                <a:cs typeface="Times New Roman" pitchFamily="18" charset="0"/>
              </a:rPr>
              <a:t>Документы об образовании</a:t>
            </a:r>
            <a:endParaRPr lang="ru-RU" sz="4400" b="1" dirty="0">
              <a:ln w="11430">
                <a:solidFill>
                  <a:srgbClr val="C00000"/>
                </a:solidFill>
              </a:ln>
              <a:solidFill>
                <a:srgbClr val="FF0000"/>
              </a:solidFill>
              <a:effectLst>
                <a:outerShdw blurRad="50800" dist="39000" dir="5460000" algn="tl">
                  <a:srgbClr val="000000">
                    <a:alpha val="38000"/>
                  </a:srgbClr>
                </a:outerShdw>
              </a:effectLst>
            </a:endParaRPr>
          </a:p>
        </p:txBody>
      </p:sp>
      <p:pic>
        <p:nvPicPr>
          <p:cNvPr id="717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957974" y="346282"/>
            <a:ext cx="2804955" cy="39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789040"/>
            <a:ext cx="3888432" cy="276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355976" y="908720"/>
            <a:ext cx="4536504" cy="646331"/>
          </a:xfrm>
          <a:prstGeom prst="rect">
            <a:avLst/>
          </a:prstGeom>
        </p:spPr>
        <p:txBody>
          <a:bodyPr wrap="square">
            <a:spAutoFit/>
          </a:bodyPr>
          <a:lstStyle/>
          <a:p>
            <a:r>
              <a:rPr lang="ru-RU" sz="1600" i="1" u="sng" dirty="0">
                <a:latin typeface="Times New Roman" pitchFamily="18" charset="0"/>
                <a:cs typeface="Times New Roman" pitchFamily="18" charset="0"/>
              </a:rPr>
              <a:t>на </a:t>
            </a:r>
            <a:r>
              <a:rPr lang="ru-RU" sz="1600" i="1" u="sng" dirty="0" smtClean="0">
                <a:latin typeface="Times New Roman" pitchFamily="18" charset="0"/>
                <a:cs typeface="Times New Roman" pitchFamily="18" charset="0"/>
              </a:rPr>
              <a:t>фото слева:</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Аттестат о среднем                       </a:t>
            </a:r>
          </a:p>
          <a:p>
            <a:r>
              <a:rPr lang="ru-RU" i="1" dirty="0">
                <a:effectLst>
                  <a:outerShdw blurRad="38100" dist="38100" dir="2700000" algn="tl">
                    <a:srgbClr val="000000">
                      <a:alpha val="43137"/>
                    </a:srgbClr>
                  </a:outerShdw>
                </a:effectLst>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образовании</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3"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rot="5400000">
            <a:off x="5016473" y="1348802"/>
            <a:ext cx="3215510"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788024" y="5355282"/>
            <a:ext cx="3941390" cy="369332"/>
          </a:xfrm>
          <a:prstGeom prst="rect">
            <a:avLst/>
          </a:prstGeom>
        </p:spPr>
        <p:txBody>
          <a:bodyPr wrap="square">
            <a:spAutoFit/>
          </a:bodyPr>
          <a:lstStyle/>
          <a:p>
            <a:r>
              <a:rPr lang="ru-RU" sz="1600" i="1" u="sng" dirty="0">
                <a:latin typeface="Times New Roman" pitchFamily="18" charset="0"/>
                <a:cs typeface="Times New Roman" pitchFamily="18" charset="0"/>
              </a:rPr>
              <a:t>на фото </a:t>
            </a:r>
            <a:r>
              <a:rPr lang="ru-RU" sz="1600" i="1" u="sng" dirty="0" smtClean="0">
                <a:latin typeface="Times New Roman" pitchFamily="18" charset="0"/>
                <a:cs typeface="Times New Roman" pitchFamily="18" charset="0"/>
              </a:rPr>
              <a:t>сверху:</a:t>
            </a:r>
            <a:r>
              <a:rPr lang="ru-RU" sz="1600" i="1" dirty="0" smtClean="0">
                <a:latin typeface="Times New Roman" pitchFamily="18" charset="0"/>
                <a:cs typeface="Times New Roman" pitchFamily="18" charset="0"/>
              </a:rPr>
              <a:t> </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Удостоверение  УПК</a:t>
            </a:r>
            <a:endParaRPr lang="ru-RU"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494897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893</TotalTime>
  <Words>2192</Words>
  <Application>Microsoft Office PowerPoint</Application>
  <PresentationFormat>Экран (4:3)</PresentationFormat>
  <Paragraphs>242</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Поток</vt:lpstr>
      <vt:lpstr>Фотоальбом</vt:lpstr>
      <vt:lpstr>Цыганков Сергей Петрович 16.04.1975 – 16.01.1995 г. г.</vt:lpstr>
      <vt:lpstr>Документы маленького Серёжи</vt:lpstr>
      <vt:lpstr>         Каким он был…</vt:lpstr>
      <vt:lpstr>Презентация PowerPoint</vt:lpstr>
      <vt:lpstr>Из воспоминаний первой учительницы</vt:lpstr>
      <vt:lpstr>Презентация PowerPoint</vt:lpstr>
      <vt:lpstr>Мы запомним его таким!</vt:lpstr>
      <vt:lpstr>Документы об образовании</vt:lpstr>
      <vt:lpstr>Выпускной 10 класс</vt:lpstr>
      <vt:lpstr>Юношеские годы</vt:lpstr>
      <vt:lpstr>Презентация PowerPoint</vt:lpstr>
      <vt:lpstr>Призыв</vt:lpstr>
      <vt:lpstr>Из личной переписки</vt:lpstr>
      <vt:lpstr>«Привет из Пскова!»</vt:lpstr>
      <vt:lpstr>«Он воевал, как все там воевали…»</vt:lpstr>
      <vt:lpstr>И снова в небо….</vt:lpstr>
      <vt:lpstr>До дембеля оставалось 4 месяца</vt:lpstr>
      <vt:lpstr>«Ждите дома осталось 4 месяца.»</vt:lpstr>
      <vt:lpstr>Презентация PowerPoint</vt:lpstr>
      <vt:lpstr>Солдатами не рождаются!</vt:lpstr>
      <vt:lpstr>Уголок памяти Цыганкову Сергею</vt:lpstr>
      <vt:lpstr>«Жизнь продолжается»-</vt:lpstr>
      <vt:lpstr>Ему ещё не было и 20-ти…</vt:lpstr>
      <vt:lpstr>Цыганков Сергей Петрович награжден посмертно</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Фотоальбом</dc:title>
  <dc:creator>толя</dc:creator>
  <cp:lastModifiedBy>толя</cp:lastModifiedBy>
  <cp:revision>75</cp:revision>
  <dcterms:created xsi:type="dcterms:W3CDTF">2016-11-26T10:23:45Z</dcterms:created>
  <dcterms:modified xsi:type="dcterms:W3CDTF">2016-11-28T10:12:13Z</dcterms:modified>
</cp:coreProperties>
</file>